
<file path=[Content_Types].xml><?xml version="1.0" encoding="utf-8"?>
<Types xmlns="http://schemas.openxmlformats.org/package/2006/content-types">
  <Default Extension="emf" ContentType="image/x-emf"/>
  <Default Extension="gif" ContentType="image/gif"/>
  <Default Extension="jpeg" ContentType="image/jpeg"/>
  <Default Extension="m4a" ContentType="audio/mp4"/>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555" r:id="rId2"/>
    <p:sldId id="508" r:id="rId3"/>
    <p:sldId id="509" r:id="rId4"/>
    <p:sldId id="510" r:id="rId5"/>
    <p:sldId id="548" r:id="rId6"/>
    <p:sldId id="549" r:id="rId7"/>
    <p:sldId id="550" r:id="rId8"/>
    <p:sldId id="553" r:id="rId9"/>
    <p:sldId id="551" r:id="rId10"/>
    <p:sldId id="567" r:id="rId11"/>
    <p:sldId id="566" r:id="rId12"/>
    <p:sldId id="565" r:id="rId13"/>
    <p:sldId id="559" r:id="rId14"/>
    <p:sldId id="516" r:id="rId15"/>
    <p:sldId id="561" r:id="rId16"/>
    <p:sldId id="562" r:id="rId17"/>
    <p:sldId id="563" r:id="rId18"/>
    <p:sldId id="541" r:id="rId19"/>
    <p:sldId id="542" r:id="rId20"/>
    <p:sldId id="557" r:id="rId21"/>
    <p:sldId id="543" r:id="rId22"/>
    <p:sldId id="544" r:id="rId23"/>
    <p:sldId id="545" r:id="rId24"/>
    <p:sldId id="546" r:id="rId25"/>
    <p:sldId id="519" r:id="rId26"/>
    <p:sldId id="521" r:id="rId27"/>
    <p:sldId id="535" r:id="rId28"/>
    <p:sldId id="522" r:id="rId29"/>
    <p:sldId id="53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90"/>
    <p:restoredTop sz="57758"/>
  </p:normalViewPr>
  <p:slideViewPr>
    <p:cSldViewPr snapToGrid="0" snapToObjects="1">
      <p:cViewPr varScale="1">
        <p:scale>
          <a:sx n="87" d="100"/>
          <a:sy n="87" d="100"/>
        </p:scale>
        <p:origin x="63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C428FF-9416-E244-85CC-CE77BFC72F37}" type="datetimeFigureOut">
              <a:rPr lang="en-US" smtClean="0"/>
              <a:t>9/24/21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B5820E-387F-784E-8D6C-00A02E5BA58B}" type="slidenum">
              <a:rPr lang="en-US" smtClean="0"/>
              <a:t>‹#›</a:t>
            </a:fld>
            <a:endParaRPr lang="en-US"/>
          </a:p>
        </p:txBody>
      </p:sp>
    </p:spTree>
    <p:extLst>
      <p:ext uri="{BB962C8B-B14F-4D97-AF65-F5344CB8AC3E}">
        <p14:creationId xmlns:p14="http://schemas.microsoft.com/office/powerpoint/2010/main" val="275944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Hi Everyone</a:t>
            </a:r>
          </a:p>
          <a:p>
            <a:pPr marL="171450" indent="-171450">
              <a:buFontTx/>
              <a:buChar char="-"/>
            </a:pPr>
            <a:r>
              <a:rPr lang="en-US" dirty="0"/>
              <a:t>In previous lectures, we’ve talked about models, their parameters, and the idea that we want to tune those parameters to those values that give us the best predictions on the training set</a:t>
            </a:r>
          </a:p>
          <a:p>
            <a:pPr marL="171450" indent="-171450">
              <a:buFontTx/>
              <a:buChar char="-"/>
            </a:pPr>
            <a:r>
              <a:rPr lang="en-US" dirty="0"/>
              <a:t>But we haven’t talked about how that tuning takes place, or what we even mean by the “best” values of our parameters</a:t>
            </a:r>
          </a:p>
          <a:p>
            <a:pPr marL="171450" indent="-171450">
              <a:buFontTx/>
              <a:buChar char="-"/>
            </a:pPr>
            <a:r>
              <a:rPr lang="en-US" dirty="0"/>
              <a:t>In this lecture, we’ll define what we mean by “best”</a:t>
            </a:r>
          </a:p>
          <a:p>
            <a:pPr marL="171450" indent="-171450">
              <a:buFontTx/>
              <a:buChar char="-"/>
            </a:pPr>
            <a:r>
              <a:rPr lang="en-US" dirty="0"/>
              <a:t>And we’ll start building some intuition around how that tuning process takes place</a:t>
            </a:r>
          </a:p>
          <a:p>
            <a:pPr marL="171450" indent="-171450">
              <a:buFontTx/>
              <a:buChar char="-"/>
            </a:pPr>
            <a:endParaRPr lang="en-US" dirty="0"/>
          </a:p>
          <a:p>
            <a:pPr marL="171450" indent="-171450">
              <a:buFontTx/>
              <a:buChar char="-"/>
            </a:pPr>
            <a:r>
              <a:rPr lang="en-US" dirty="0"/>
              <a:t>By the end of the lecture, you should know what is meant by the loss associated with a particular model</a:t>
            </a:r>
          </a:p>
          <a:p>
            <a:pPr marL="171450" indent="-171450">
              <a:buFontTx/>
              <a:buChar char="-"/>
            </a:pPr>
            <a:r>
              <a:rPr lang="en-US" dirty="0"/>
              <a:t>You should also understand the specific loss used for binary classification problems – called the cross-entropy loss – and with some practice, you should be able to calculate it if you’re given model-predicted probabilities and the associated binary labels</a:t>
            </a:r>
          </a:p>
          <a:p>
            <a:pPr marL="171450" indent="-171450">
              <a:buFontTx/>
              <a:buChar char="-"/>
            </a:pPr>
            <a:r>
              <a:rPr lang="en-US" dirty="0"/>
              <a:t>And finally, you should be able to describe, from an intuitive perspective, how model parameters are typically tuned in machine learning</a:t>
            </a:r>
          </a:p>
        </p:txBody>
      </p:sp>
      <p:sp>
        <p:nvSpPr>
          <p:cNvPr id="4" name="Slide Number Placeholder 3"/>
          <p:cNvSpPr>
            <a:spLocks noGrp="1"/>
          </p:cNvSpPr>
          <p:nvPr>
            <p:ph type="sldNum" sz="quarter" idx="10"/>
          </p:nvPr>
        </p:nvSpPr>
        <p:spPr/>
        <p:txBody>
          <a:bodyPr/>
          <a:lstStyle/>
          <a:p>
            <a:fld id="{0175F3A6-6971-5D47-A3A5-1EDC47BAF5FB}" type="slidenum">
              <a:rPr lang="en-US" smtClean="0"/>
              <a:t>1</a:t>
            </a:fld>
            <a:endParaRPr lang="en-US"/>
          </a:p>
        </p:txBody>
      </p:sp>
    </p:spTree>
    <p:extLst>
      <p:ext uri="{BB962C8B-B14F-4D97-AF65-F5344CB8AC3E}">
        <p14:creationId xmlns:p14="http://schemas.microsoft.com/office/powerpoint/2010/main" val="958645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go back to our logistic regression model and relate our discussion to the equations we’ve discussed</a:t>
            </a:r>
          </a:p>
          <a:p>
            <a:endParaRPr lang="en-US" dirty="0"/>
          </a:p>
          <a:p>
            <a:r>
              <a:rPr lang="en-US" dirty="0"/>
              <a:t>In logistic regression, we have predictors x</a:t>
            </a:r>
          </a:p>
          <a:p>
            <a:r>
              <a:rPr lang="en-US" dirty="0"/>
              <a:t>We take the dot product of x and the vector b of parameters</a:t>
            </a:r>
          </a:p>
          <a:p>
            <a:r>
              <a:rPr lang="en-US" dirty="0"/>
              <a:t>Then we add our bias parameter, which gives us z</a:t>
            </a:r>
          </a:p>
          <a:p>
            <a:endParaRPr lang="en-US" dirty="0"/>
          </a:p>
          <a:p>
            <a:r>
              <a:rPr lang="en-US" dirty="0"/>
              <a:t>So far, we have a linear function of the x-es</a:t>
            </a:r>
          </a:p>
          <a:p>
            <a:endParaRPr lang="en-US" dirty="0"/>
          </a:p>
          <a:p>
            <a:r>
              <a:rPr lang="en-US" dirty="0"/>
              <a:t>Then we squash the value z to a valid probability by passing it through the logistic function, indicated here with sigma</a:t>
            </a:r>
          </a:p>
          <a:p>
            <a:r>
              <a:rPr lang="en-US" dirty="0"/>
              <a:t>And that gives us our predicted probability – the predicted probability that the outcome y is 1</a:t>
            </a:r>
          </a:p>
          <a:p>
            <a:endParaRPr lang="en-US" dirty="0"/>
          </a:p>
          <a:p>
            <a:r>
              <a:rPr lang="en-US" dirty="0"/>
              <a:t>Now, so far we’ve been thinking in terms of the probability that y is 1</a:t>
            </a:r>
          </a:p>
          <a:p>
            <a:r>
              <a:rPr lang="en-US" dirty="0"/>
              <a:t>We can do this because y can only be 1 or 0</a:t>
            </a:r>
          </a:p>
          <a:p>
            <a:endParaRPr lang="en-US" dirty="0"/>
          </a:p>
          <a:p>
            <a:r>
              <a:rPr lang="en-US" dirty="0"/>
              <a:t>And if y is 1 with probability p, then y must NOT be 1 – y must be 0 – with probability 1 – p</a:t>
            </a:r>
          </a:p>
          <a:p>
            <a:endParaRPr lang="en-US" dirty="0"/>
          </a:p>
          <a:p>
            <a:r>
              <a:rPr lang="en-US" dirty="0"/>
              <a:t>This can be written as shown on the right hand of the slide</a:t>
            </a:r>
          </a:p>
          <a:p>
            <a:endParaRPr lang="en-US" dirty="0"/>
          </a:p>
          <a:p>
            <a:r>
              <a:rPr lang="en-US" dirty="0"/>
              <a:t>Our model predicts that y is 1 with probability p</a:t>
            </a:r>
          </a:p>
          <a:p>
            <a:r>
              <a:rPr lang="en-US" dirty="0"/>
              <a:t>And that y is 0 with probability 1 - p</a:t>
            </a:r>
          </a:p>
        </p:txBody>
      </p:sp>
      <p:sp>
        <p:nvSpPr>
          <p:cNvPr id="4" name="Slide Number Placeholder 3"/>
          <p:cNvSpPr>
            <a:spLocks noGrp="1"/>
          </p:cNvSpPr>
          <p:nvPr>
            <p:ph type="sldNum" sz="quarter" idx="10"/>
          </p:nvPr>
        </p:nvSpPr>
        <p:spPr/>
        <p:txBody>
          <a:bodyPr/>
          <a:lstStyle/>
          <a:p>
            <a:fld id="{4DCBF740-D535-F744-89A8-4E42B3D6BD32}" type="slidenum">
              <a:rPr lang="en-US" smtClean="0"/>
              <a:t>10</a:t>
            </a:fld>
            <a:endParaRPr lang="en-US"/>
          </a:p>
        </p:txBody>
      </p:sp>
    </p:spTree>
    <p:extLst>
      <p:ext uri="{BB962C8B-B14F-4D97-AF65-F5344CB8AC3E}">
        <p14:creationId xmlns:p14="http://schemas.microsoft.com/office/powerpoint/2010/main" val="932320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try to work toward a nice, concise mathematical expression for the likelihood.</a:t>
            </a:r>
          </a:p>
          <a:p>
            <a:endParaRPr lang="en-US" dirty="0"/>
          </a:p>
          <a:p>
            <a:r>
              <a:rPr lang="en-US" dirty="0"/>
              <a:t>And the first thing we want to do is to get rid of that if statement in our expression for the probability of y</a:t>
            </a:r>
          </a:p>
          <a:p>
            <a:endParaRPr lang="en-US" dirty="0"/>
          </a:p>
          <a:p>
            <a:r>
              <a:rPr lang="en-US" dirty="0"/>
              <a:t>We can do that with the expression you now see</a:t>
            </a:r>
          </a:p>
          <a:p>
            <a:r>
              <a:rPr lang="en-US" dirty="0"/>
              <a:t>If you plug in y = 1, you get p – take a moment to verify this</a:t>
            </a:r>
          </a:p>
          <a:p>
            <a:r>
              <a:rPr lang="en-US" dirty="0"/>
              <a:t>And if you plug in y = 0, you get 1-p – again, take a moment to think this through</a:t>
            </a:r>
          </a:p>
          <a:p>
            <a:endParaRPr lang="en-US" dirty="0"/>
          </a:p>
          <a:p>
            <a:r>
              <a:rPr lang="en-US" dirty="0"/>
              <a:t>This expression tells us, given our model, the probability of the observed outcome, whichever outcome it happened to be – 0 or 1 – for a single patient</a:t>
            </a:r>
          </a:p>
        </p:txBody>
      </p:sp>
      <p:sp>
        <p:nvSpPr>
          <p:cNvPr id="4" name="Slide Number Placeholder 3"/>
          <p:cNvSpPr>
            <a:spLocks noGrp="1"/>
          </p:cNvSpPr>
          <p:nvPr>
            <p:ph type="sldNum" sz="quarter" idx="10"/>
          </p:nvPr>
        </p:nvSpPr>
        <p:spPr/>
        <p:txBody>
          <a:bodyPr/>
          <a:lstStyle/>
          <a:p>
            <a:fld id="{4DCBF740-D535-F744-89A8-4E42B3D6BD32}" type="slidenum">
              <a:rPr lang="en-US" smtClean="0"/>
              <a:t>11</a:t>
            </a:fld>
            <a:endParaRPr lang="en-US"/>
          </a:p>
        </p:txBody>
      </p:sp>
    </p:spTree>
    <p:extLst>
      <p:ext uri="{BB962C8B-B14F-4D97-AF65-F5344CB8AC3E}">
        <p14:creationId xmlns:p14="http://schemas.microsoft.com/office/powerpoint/2010/main" val="2841177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we’re interested in the dataset as a whole, not just a single patient</a:t>
            </a:r>
          </a:p>
          <a:p>
            <a:endParaRPr lang="en-US" dirty="0"/>
          </a:p>
          <a:p>
            <a:r>
              <a:rPr lang="en-US" dirty="0"/>
              <a:t>If we want to look at the probability of </a:t>
            </a:r>
            <a:r>
              <a:rPr lang="en-US" i="1" dirty="0"/>
              <a:t>all </a:t>
            </a:r>
            <a:r>
              <a:rPr lang="en-US" i="0" dirty="0"/>
              <a:t>the observed outcomes across our training set,</a:t>
            </a:r>
          </a:p>
          <a:p>
            <a:r>
              <a:rPr lang="en-US" i="0" dirty="0"/>
              <a:t>We have to multiply all those individual predicted probabilities together</a:t>
            </a:r>
          </a:p>
          <a:p>
            <a:endParaRPr lang="en-US" i="0" dirty="0"/>
          </a:p>
          <a:p>
            <a:r>
              <a:rPr lang="en-US" i="0" dirty="0"/>
              <a:t>That’s exactly what is written here – a product of the predicted probabilities for each of the N patients in our training set</a:t>
            </a:r>
          </a:p>
        </p:txBody>
      </p:sp>
      <p:sp>
        <p:nvSpPr>
          <p:cNvPr id="4" name="Slide Number Placeholder 3"/>
          <p:cNvSpPr>
            <a:spLocks noGrp="1"/>
          </p:cNvSpPr>
          <p:nvPr>
            <p:ph type="sldNum" sz="quarter" idx="10"/>
          </p:nvPr>
        </p:nvSpPr>
        <p:spPr/>
        <p:txBody>
          <a:bodyPr/>
          <a:lstStyle/>
          <a:p>
            <a:fld id="{4DCBF740-D535-F744-89A8-4E42B3D6BD32}" type="slidenum">
              <a:rPr lang="en-US" smtClean="0"/>
              <a:t>12</a:t>
            </a:fld>
            <a:endParaRPr lang="en-US"/>
          </a:p>
        </p:txBody>
      </p:sp>
    </p:spTree>
    <p:extLst>
      <p:ext uri="{BB962C8B-B14F-4D97-AF65-F5344CB8AC3E}">
        <p14:creationId xmlns:p14="http://schemas.microsoft.com/office/powerpoint/2010/main" val="1810712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commonly this is written in terms of z rather than p – and as we know, p is just equal to the logistic function applied to z</a:t>
            </a:r>
          </a:p>
          <a:p>
            <a:r>
              <a:rPr lang="en-US" dirty="0"/>
              <a:t>We’re almost there, just one more modification and we’re done.</a:t>
            </a:r>
          </a:p>
        </p:txBody>
      </p:sp>
      <p:sp>
        <p:nvSpPr>
          <p:cNvPr id="4" name="Slide Number Placeholder 3"/>
          <p:cNvSpPr>
            <a:spLocks noGrp="1"/>
          </p:cNvSpPr>
          <p:nvPr>
            <p:ph type="sldNum" sz="quarter" idx="10"/>
          </p:nvPr>
        </p:nvSpPr>
        <p:spPr/>
        <p:txBody>
          <a:bodyPr/>
          <a:lstStyle/>
          <a:p>
            <a:fld id="{4DCBF740-D535-F744-89A8-4E42B3D6BD32}" type="slidenum">
              <a:rPr lang="en-US" smtClean="0"/>
              <a:t>13</a:t>
            </a:fld>
            <a:endParaRPr lang="en-US"/>
          </a:p>
        </p:txBody>
      </p:sp>
    </p:spTree>
    <p:extLst>
      <p:ext uri="{BB962C8B-B14F-4D97-AF65-F5344CB8AC3E}">
        <p14:creationId xmlns:p14="http://schemas.microsoft.com/office/powerpoint/2010/main" val="25473220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expression here is the likelihood -- the probability of the observed outcomes given our current model.</a:t>
            </a:r>
          </a:p>
          <a:p>
            <a:r>
              <a:rPr lang="en-US" dirty="0"/>
              <a:t>So, increasing it means that our predictions are better aligned with our observations</a:t>
            </a:r>
          </a:p>
          <a:p>
            <a:endParaRPr lang="en-US" dirty="0"/>
          </a:p>
          <a:p>
            <a:r>
              <a:rPr lang="en-US" dirty="0"/>
              <a:t>But remember, we said before that by convention, we want to find a numeric value that we can minimize</a:t>
            </a:r>
          </a:p>
          <a:p>
            <a:r>
              <a:rPr lang="en-US" dirty="0"/>
              <a:t>In linear regression, this was the mean squared error.</a:t>
            </a:r>
          </a:p>
          <a:p>
            <a:endParaRPr lang="en-US" dirty="0"/>
          </a:p>
          <a:p>
            <a:r>
              <a:rPr lang="en-US" dirty="0"/>
              <a:t>So we’re going to make just a couple more minor modifications that will help us get a value that’ll be convenient to work with during the learning process</a:t>
            </a:r>
          </a:p>
        </p:txBody>
      </p:sp>
      <p:sp>
        <p:nvSpPr>
          <p:cNvPr id="4" name="Slide Number Placeholder 3"/>
          <p:cNvSpPr>
            <a:spLocks noGrp="1"/>
          </p:cNvSpPr>
          <p:nvPr>
            <p:ph type="sldNum" sz="quarter" idx="10"/>
          </p:nvPr>
        </p:nvSpPr>
        <p:spPr/>
        <p:txBody>
          <a:bodyPr/>
          <a:lstStyle/>
          <a:p>
            <a:fld id="{4DCBF740-D535-F744-89A8-4E42B3D6BD32}" type="slidenum">
              <a:rPr lang="en-US" smtClean="0"/>
              <a:t>14</a:t>
            </a:fld>
            <a:endParaRPr lang="en-US"/>
          </a:p>
        </p:txBody>
      </p:sp>
    </p:spTree>
    <p:extLst>
      <p:ext uri="{BB962C8B-B14F-4D97-AF65-F5344CB8AC3E}">
        <p14:creationId xmlns:p14="http://schemas.microsoft.com/office/powerpoint/2010/main" val="2113756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the thing is, when we multiply a large number of values together and all those values are less than 1, we get a really small value</a:t>
            </a:r>
          </a:p>
          <a:p>
            <a:r>
              <a:rPr lang="en-US" dirty="0"/>
              <a:t>Too small for a computer to work with, in many cases</a:t>
            </a:r>
          </a:p>
          <a:p>
            <a:endParaRPr lang="en-US" dirty="0"/>
          </a:p>
          <a:p>
            <a:r>
              <a:rPr lang="en-US" dirty="0"/>
              <a:t>So, to make sure these values don’t get to small for our computer</a:t>
            </a:r>
          </a:p>
          <a:p>
            <a:r>
              <a:rPr lang="en-US" dirty="0"/>
              <a:t>We’re going to work on a log scale</a:t>
            </a:r>
          </a:p>
          <a:p>
            <a:endParaRPr lang="en-US" dirty="0"/>
          </a:p>
          <a:p>
            <a:r>
              <a:rPr lang="en-US" dirty="0"/>
              <a:t>And when we take the log of this expression, we can apply some rules of logarithms to make a few additional simplifications</a:t>
            </a:r>
          </a:p>
          <a:p>
            <a:r>
              <a:rPr lang="en-US" dirty="0"/>
              <a:t>Specifically, we’re using two properties here</a:t>
            </a:r>
          </a:p>
          <a:p>
            <a:endParaRPr lang="en-US" dirty="0"/>
          </a:p>
          <a:p>
            <a:r>
              <a:rPr lang="en-US" dirty="0"/>
              <a:t>The first is that the logarithm of the product of terms is equal to the sum of the logarithm of the terms</a:t>
            </a:r>
          </a:p>
          <a:p>
            <a:r>
              <a:rPr lang="en-US" dirty="0"/>
              <a:t>The second along the same lines, we can pull those exponents outside of the logarithm, where they become products</a:t>
            </a:r>
          </a:p>
          <a:p>
            <a:endParaRPr lang="en-US" dirty="0"/>
          </a:p>
          <a:p>
            <a:r>
              <a:rPr lang="en-US" dirty="0"/>
              <a:t>This is straightforward if you review properties of logarithms</a:t>
            </a:r>
          </a:p>
          <a:p>
            <a:endParaRPr lang="en-US" dirty="0"/>
          </a:p>
          <a:p>
            <a:r>
              <a:rPr lang="en-US" dirty="0"/>
              <a:t>And since the logarithm of a value always increases as a value increases, the parameters that maximize the likelihood will also maximize the log-likelihood, and vice versa</a:t>
            </a:r>
          </a:p>
          <a:p>
            <a:endParaRPr lang="en-US" dirty="0"/>
          </a:p>
          <a:p>
            <a:endParaRPr lang="en-US" dirty="0"/>
          </a:p>
        </p:txBody>
      </p:sp>
      <p:sp>
        <p:nvSpPr>
          <p:cNvPr id="4" name="Slide Number Placeholder 3"/>
          <p:cNvSpPr>
            <a:spLocks noGrp="1"/>
          </p:cNvSpPr>
          <p:nvPr>
            <p:ph type="sldNum" sz="quarter" idx="10"/>
          </p:nvPr>
        </p:nvSpPr>
        <p:spPr/>
        <p:txBody>
          <a:bodyPr/>
          <a:lstStyle/>
          <a:p>
            <a:fld id="{4DCBF740-D535-F744-89A8-4E42B3D6BD32}" type="slidenum">
              <a:rPr lang="en-US" smtClean="0"/>
              <a:t>15</a:t>
            </a:fld>
            <a:endParaRPr lang="en-US"/>
          </a:p>
        </p:txBody>
      </p:sp>
    </p:spTree>
    <p:extLst>
      <p:ext uri="{BB962C8B-B14F-4D97-AF65-F5344CB8AC3E}">
        <p14:creationId xmlns:p14="http://schemas.microsoft.com/office/powerpoint/2010/main" val="1220431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by convention, as mentioned before</a:t>
            </a:r>
          </a:p>
          <a:p>
            <a:r>
              <a:rPr lang="en-US" dirty="0"/>
              <a:t>We’re going to minimize the negative log likelihood instead of maximizing the likelihood</a:t>
            </a:r>
          </a:p>
          <a:p>
            <a:endParaRPr lang="en-US" dirty="0"/>
          </a:p>
          <a:p>
            <a:r>
              <a:rPr lang="en-US" dirty="0"/>
              <a:t>So, we multiply that previous expression by negative 1 and we’re done – this is our loss</a:t>
            </a:r>
          </a:p>
          <a:p>
            <a:r>
              <a:rPr lang="en-US" dirty="0"/>
              <a:t>It’s called the </a:t>
            </a:r>
            <a:r>
              <a:rPr lang="en-US" i="1" dirty="0"/>
              <a:t>cross-entropy loss, </a:t>
            </a:r>
            <a:r>
              <a:rPr lang="en-US" i="0" dirty="0"/>
              <a:t>and is also the negative log-likelihood corresponding to our logistic regression model</a:t>
            </a:r>
          </a:p>
          <a:p>
            <a:endParaRPr lang="en-US" i="0" dirty="0"/>
          </a:p>
          <a:p>
            <a:r>
              <a:rPr lang="en-US" i="0" dirty="0"/>
              <a:t>Importantly, for those of you who are exhausted by this point</a:t>
            </a:r>
          </a:p>
          <a:p>
            <a:r>
              <a:rPr lang="en-US" i="0" dirty="0"/>
              <a:t>We’ll use this same loss for the multilayer perceptron</a:t>
            </a:r>
          </a:p>
          <a:p>
            <a:r>
              <a:rPr lang="en-US" i="0" dirty="0"/>
              <a:t>And for computer vision</a:t>
            </a:r>
          </a:p>
          <a:p>
            <a:r>
              <a:rPr lang="en-US" i="0" dirty="0"/>
              <a:t>And for natural language processing</a:t>
            </a:r>
          </a:p>
          <a:p>
            <a:endParaRPr lang="en-US" i="0" dirty="0"/>
          </a:p>
          <a:p>
            <a:r>
              <a:rPr lang="en-US" i="0" dirty="0"/>
              <a:t>In fact, we’ll use it for any binary classification task</a:t>
            </a:r>
          </a:p>
          <a:p>
            <a:r>
              <a:rPr lang="en-US" i="0" dirty="0"/>
              <a:t>And we’ll use a very simple extension of this for classification tasks with more that two outcomes – in other words, multi-class problems</a:t>
            </a:r>
          </a:p>
        </p:txBody>
      </p:sp>
      <p:sp>
        <p:nvSpPr>
          <p:cNvPr id="4" name="Slide Number Placeholder 3"/>
          <p:cNvSpPr>
            <a:spLocks noGrp="1"/>
          </p:cNvSpPr>
          <p:nvPr>
            <p:ph type="sldNum" sz="quarter" idx="10"/>
          </p:nvPr>
        </p:nvSpPr>
        <p:spPr/>
        <p:txBody>
          <a:bodyPr/>
          <a:lstStyle/>
          <a:p>
            <a:fld id="{4DCBF740-D535-F744-89A8-4E42B3D6BD32}" type="slidenum">
              <a:rPr lang="en-US" smtClean="0"/>
              <a:t>16</a:t>
            </a:fld>
            <a:endParaRPr lang="en-US"/>
          </a:p>
        </p:txBody>
      </p:sp>
    </p:spTree>
    <p:extLst>
      <p:ext uri="{BB962C8B-B14F-4D97-AF65-F5344CB8AC3E}">
        <p14:creationId xmlns:p14="http://schemas.microsoft.com/office/powerpoint/2010/main" val="3448298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it looks like graphically.</a:t>
            </a:r>
          </a:p>
          <a:p>
            <a:endParaRPr lang="en-US" dirty="0"/>
          </a:p>
          <a:p>
            <a:r>
              <a:rPr lang="en-US" dirty="0"/>
              <a:t>If the outcome is zero for a given patient, the cross entropy loss is 0 for a predicted value of zero</a:t>
            </a:r>
          </a:p>
          <a:p>
            <a:r>
              <a:rPr lang="en-US" dirty="0"/>
              <a:t>As the predicted value approaches 1, the loss becomes infinitely large</a:t>
            </a:r>
          </a:p>
          <a:p>
            <a:endParaRPr lang="en-US" dirty="0"/>
          </a:p>
          <a:p>
            <a:r>
              <a:rPr lang="en-US" dirty="0"/>
              <a:t>What this means, practically, is that when training our models, they are forced to avoid predicting values very close to 1 when the outcome is zero, and vice versa</a:t>
            </a:r>
          </a:p>
          <a:p>
            <a:endParaRPr lang="en-US" dirty="0"/>
          </a:p>
          <a:p>
            <a:r>
              <a:rPr lang="en-US" dirty="0"/>
              <a:t>And the situation is symmetric – if the outcome is 1 for a given patient, the cross entropy loss is 0 for a predicted value of 1 and becomes infinitely large for predicted values approaching 0</a:t>
            </a:r>
          </a:p>
          <a:p>
            <a:endParaRPr lang="en-US" dirty="0"/>
          </a:p>
          <a:p>
            <a:r>
              <a:rPr lang="en-US" dirty="0"/>
              <a:t>Again, we’re looking for parameters that make this value as small as possible, on average, across all individuals in the training set.</a:t>
            </a:r>
          </a:p>
        </p:txBody>
      </p:sp>
      <p:sp>
        <p:nvSpPr>
          <p:cNvPr id="4" name="Slide Number Placeholder 3"/>
          <p:cNvSpPr>
            <a:spLocks noGrp="1"/>
          </p:cNvSpPr>
          <p:nvPr>
            <p:ph type="sldNum" sz="quarter" idx="10"/>
          </p:nvPr>
        </p:nvSpPr>
        <p:spPr/>
        <p:txBody>
          <a:bodyPr/>
          <a:lstStyle/>
          <a:p>
            <a:fld id="{4DCBF740-D535-F744-89A8-4E42B3D6BD32}" type="slidenum">
              <a:rPr lang="en-US" smtClean="0"/>
              <a:t>17</a:t>
            </a:fld>
            <a:endParaRPr lang="en-US"/>
          </a:p>
        </p:txBody>
      </p:sp>
    </p:spTree>
    <p:extLst>
      <p:ext uri="{BB962C8B-B14F-4D97-AF65-F5344CB8AC3E}">
        <p14:creationId xmlns:p14="http://schemas.microsoft.com/office/powerpoint/2010/main" val="42503812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we’re about halfway done:</a:t>
            </a:r>
          </a:p>
          <a:p>
            <a:endParaRPr lang="en-US" dirty="0"/>
          </a:p>
          <a:p>
            <a:r>
              <a:rPr lang="en-US" dirty="0"/>
              <a:t>We know </a:t>
            </a:r>
            <a:r>
              <a:rPr lang="en-US" i="1" dirty="0"/>
              <a:t>what </a:t>
            </a:r>
            <a:r>
              <a:rPr lang="en-US" i="0" dirty="0"/>
              <a:t>quantity we ought to be minimizing, but we’re not sure how to actually get there.</a:t>
            </a:r>
          </a:p>
          <a:p>
            <a:r>
              <a:rPr lang="en-US" i="0" dirty="0"/>
              <a:t>We need a strategy for finding parameters that actually minimize this value – or at least, a strategy for reducing it</a:t>
            </a:r>
            <a:endParaRPr lang="en-US" dirty="0"/>
          </a:p>
        </p:txBody>
      </p:sp>
      <p:sp>
        <p:nvSpPr>
          <p:cNvPr id="4" name="Slide Number Placeholder 3"/>
          <p:cNvSpPr>
            <a:spLocks noGrp="1"/>
          </p:cNvSpPr>
          <p:nvPr>
            <p:ph type="sldNum" sz="quarter" idx="5"/>
          </p:nvPr>
        </p:nvSpPr>
        <p:spPr/>
        <p:txBody>
          <a:bodyPr/>
          <a:lstStyle/>
          <a:p>
            <a:fld id="{F7B5820E-387F-784E-8D6C-00A02E5BA58B}" type="slidenum">
              <a:rPr lang="en-US" smtClean="0"/>
              <a:t>18</a:t>
            </a:fld>
            <a:endParaRPr lang="en-US"/>
          </a:p>
        </p:txBody>
      </p:sp>
    </p:spTree>
    <p:extLst>
      <p:ext uri="{BB962C8B-B14F-4D97-AF65-F5344CB8AC3E}">
        <p14:creationId xmlns:p14="http://schemas.microsoft.com/office/powerpoint/2010/main" val="30967534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thing we could try is to just test out a bunch of different sets of parameter values</a:t>
            </a:r>
          </a:p>
          <a:p>
            <a:r>
              <a:rPr lang="en-US" dirty="0"/>
              <a:t>Then we can just choose the set associated with the smallest value of the loss</a:t>
            </a:r>
          </a:p>
          <a:p>
            <a:endParaRPr lang="en-US" dirty="0"/>
          </a:p>
          <a:p>
            <a:r>
              <a:rPr lang="en-US" dirty="0"/>
              <a:t>Or we could play around with different parameter values</a:t>
            </a:r>
          </a:p>
          <a:p>
            <a:r>
              <a:rPr lang="en-US" dirty="0"/>
              <a:t>And see if we can reduce the loss a little by making changes to them</a:t>
            </a:r>
          </a:p>
          <a:p>
            <a:r>
              <a:rPr lang="en-US" dirty="0"/>
              <a:t>We might try to figure out, through exploration, how changing specific parameters affects the loss</a:t>
            </a:r>
          </a:p>
          <a:p>
            <a:endParaRPr lang="en-US" dirty="0"/>
          </a:p>
          <a:p>
            <a:r>
              <a:rPr lang="en-US" dirty="0"/>
              <a:t>This is what you’ll explore in your exercise</a:t>
            </a:r>
          </a:p>
        </p:txBody>
      </p:sp>
      <p:sp>
        <p:nvSpPr>
          <p:cNvPr id="4" name="Slide Number Placeholder 3"/>
          <p:cNvSpPr>
            <a:spLocks noGrp="1"/>
          </p:cNvSpPr>
          <p:nvPr>
            <p:ph type="sldNum" sz="quarter" idx="5"/>
          </p:nvPr>
        </p:nvSpPr>
        <p:spPr/>
        <p:txBody>
          <a:bodyPr/>
          <a:lstStyle/>
          <a:p>
            <a:fld id="{F7B5820E-387F-784E-8D6C-00A02E5BA58B}" type="slidenum">
              <a:rPr lang="en-US" smtClean="0"/>
              <a:t>19</a:t>
            </a:fld>
            <a:endParaRPr lang="en-US"/>
          </a:p>
        </p:txBody>
      </p:sp>
    </p:spTree>
    <p:extLst>
      <p:ext uri="{BB962C8B-B14F-4D97-AF65-F5344CB8AC3E}">
        <p14:creationId xmlns:p14="http://schemas.microsoft.com/office/powerpoint/2010/main" val="2214261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name of the field is machine learning</a:t>
            </a:r>
          </a:p>
          <a:p>
            <a:r>
              <a:rPr lang="en-US" dirty="0"/>
              <a:t>And so far, we’ve talked a lot about the </a:t>
            </a:r>
            <a:r>
              <a:rPr lang="en-US" i="1" dirty="0"/>
              <a:t>machine</a:t>
            </a:r>
            <a:r>
              <a:rPr lang="en-US" i="0" dirty="0"/>
              <a:t> in machine learning – this is the algorithm or equation that links features x to outcomes y</a:t>
            </a:r>
          </a:p>
          <a:p>
            <a:endParaRPr lang="en-US" i="0" dirty="0"/>
          </a:p>
          <a:p>
            <a:r>
              <a:rPr lang="en-US" i="0" dirty="0"/>
              <a:t>But we’ve talked much less about the </a:t>
            </a:r>
            <a:r>
              <a:rPr lang="en-US" i="1" dirty="0"/>
              <a:t>learning</a:t>
            </a:r>
            <a:r>
              <a:rPr lang="en-US" i="0" dirty="0"/>
              <a:t> in machine learning. We know that our machine – our model – it contains parameters that can be adjusted to make sure its predictions for a given x are close to the true value of y</a:t>
            </a:r>
          </a:p>
          <a:p>
            <a:endParaRPr lang="en-US" i="0" dirty="0"/>
          </a:p>
          <a:p>
            <a:r>
              <a:rPr lang="en-US" i="0" dirty="0"/>
              <a:t>And by learning, what we mean is taking a training set, looking at pairs of x-es and </a:t>
            </a:r>
            <a:r>
              <a:rPr lang="en-US" i="0" dirty="0" err="1"/>
              <a:t>ys</a:t>
            </a:r>
            <a:r>
              <a:rPr lang="en-US" i="0" dirty="0"/>
              <a:t> contained in it, and setting the parameters to the values that predict the x’s best based on the y’s.</a:t>
            </a:r>
          </a:p>
          <a:p>
            <a:endParaRPr lang="en-US" i="0" dirty="0"/>
          </a:p>
          <a:p>
            <a:r>
              <a:rPr lang="en-US" i="0" dirty="0"/>
              <a:t>But then, the natural thing to ask is, what do we mean by best? That’s the main question we’ll be considering in this lecture.</a:t>
            </a:r>
          </a:p>
          <a:p>
            <a:r>
              <a:rPr lang="en-US" i="0" dirty="0"/>
              <a:t>We’re going to define a single numeric value that tells us how well we’re doing. By convention, we’ll define that number such that a large value means our predictions are poor, and a small value means they’re good.</a:t>
            </a:r>
          </a:p>
          <a:p>
            <a:endParaRPr lang="en-US" i="0" dirty="0"/>
          </a:p>
          <a:p>
            <a:r>
              <a:rPr lang="en-US" i="0" dirty="0"/>
              <a:t>Once we’ve decided on how to define that number – a measure of prediction performance with certain desirable properties – our goal is to find the set of parameter values that minimize this.</a:t>
            </a:r>
          </a:p>
          <a:p>
            <a:endParaRPr lang="en-US" i="0" dirty="0"/>
          </a:p>
          <a:p>
            <a:r>
              <a:rPr lang="en-US" i="0" dirty="0"/>
              <a:t>This number we’ll be defining – we call it the </a:t>
            </a:r>
            <a:r>
              <a:rPr lang="en-US" i="1" dirty="0"/>
              <a:t>loss.</a:t>
            </a:r>
            <a:endParaRPr lang="en-US" i="0" dirty="0"/>
          </a:p>
        </p:txBody>
      </p:sp>
      <p:sp>
        <p:nvSpPr>
          <p:cNvPr id="4" name="Slide Number Placeholder 3"/>
          <p:cNvSpPr>
            <a:spLocks noGrp="1"/>
          </p:cNvSpPr>
          <p:nvPr>
            <p:ph type="sldNum" sz="quarter" idx="5"/>
          </p:nvPr>
        </p:nvSpPr>
        <p:spPr/>
        <p:txBody>
          <a:bodyPr/>
          <a:lstStyle/>
          <a:p>
            <a:fld id="{F7B5820E-387F-784E-8D6C-00A02E5BA58B}" type="slidenum">
              <a:rPr lang="en-US" smtClean="0"/>
              <a:t>2</a:t>
            </a:fld>
            <a:endParaRPr lang="en-US"/>
          </a:p>
        </p:txBody>
      </p:sp>
    </p:spTree>
    <p:extLst>
      <p:ext uri="{BB962C8B-B14F-4D97-AF65-F5344CB8AC3E}">
        <p14:creationId xmlns:p14="http://schemas.microsoft.com/office/powerpoint/2010/main" val="33870994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to really do this effectively, and consistently, we need to have a systematic way of understanding how changing each model parameter affects the loss</a:t>
            </a:r>
          </a:p>
          <a:p>
            <a:r>
              <a:rPr lang="en-US" dirty="0"/>
              <a:t>If we understand that relationship, we can use it to tweak those parameter values</a:t>
            </a:r>
          </a:p>
          <a:p>
            <a:endParaRPr lang="en-US" dirty="0"/>
          </a:p>
          <a:p>
            <a:r>
              <a:rPr lang="en-US" dirty="0"/>
              <a:t>So let’s start to think about that relationship.</a:t>
            </a:r>
          </a:p>
          <a:p>
            <a:r>
              <a:rPr lang="en-US" dirty="0"/>
              <a:t>In our logistic regression model, if we change a single parameter – let’s say b_1</a:t>
            </a:r>
          </a:p>
          <a:p>
            <a:r>
              <a:rPr lang="en-US" dirty="0"/>
              <a:t>How will that change the loss?</a:t>
            </a:r>
          </a:p>
          <a:p>
            <a:endParaRPr lang="en-US" dirty="0"/>
          </a:p>
          <a:p>
            <a:r>
              <a:rPr lang="en-US" dirty="0"/>
              <a:t>Well, changing b_1 affects z -- take a moment to consider how much a specific change to b_1 will change z</a:t>
            </a:r>
          </a:p>
          <a:p>
            <a:r>
              <a:rPr lang="en-US" dirty="0"/>
              <a:t>And then that change in z in turn affects the predicted probability p</a:t>
            </a:r>
          </a:p>
          <a:p>
            <a:endParaRPr lang="en-US" dirty="0"/>
          </a:p>
          <a:p>
            <a:r>
              <a:rPr lang="en-US" dirty="0"/>
              <a:t>And as we know, p is found in the expression for the loss</a:t>
            </a:r>
          </a:p>
        </p:txBody>
      </p:sp>
      <p:sp>
        <p:nvSpPr>
          <p:cNvPr id="4" name="Slide Number Placeholder 3"/>
          <p:cNvSpPr>
            <a:spLocks noGrp="1"/>
          </p:cNvSpPr>
          <p:nvPr>
            <p:ph type="sldNum" sz="quarter" idx="5"/>
          </p:nvPr>
        </p:nvSpPr>
        <p:spPr/>
        <p:txBody>
          <a:bodyPr/>
          <a:lstStyle/>
          <a:p>
            <a:fld id="{F7B5820E-387F-784E-8D6C-00A02E5BA58B}" type="slidenum">
              <a:rPr lang="en-US" smtClean="0"/>
              <a:t>20</a:t>
            </a:fld>
            <a:endParaRPr lang="en-US"/>
          </a:p>
        </p:txBody>
      </p:sp>
    </p:spTree>
    <p:extLst>
      <p:ext uri="{BB962C8B-B14F-4D97-AF65-F5344CB8AC3E}">
        <p14:creationId xmlns:p14="http://schemas.microsoft.com/office/powerpoint/2010/main" val="904353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have a chain of effects – one value affects another, which in turn affects another</a:t>
            </a:r>
          </a:p>
          <a:p>
            <a:r>
              <a:rPr lang="en-US" dirty="0"/>
              <a:t>And, much like a chain of gears, the effects multiply</a:t>
            </a:r>
          </a:p>
          <a:p>
            <a:endParaRPr lang="en-US" dirty="0"/>
          </a:p>
          <a:p>
            <a:r>
              <a:rPr lang="en-US" dirty="0"/>
              <a:t>If we know much a little movement of gear 1 moves gear 2, and we know how much a little movement of gear 2 affects gear 3</a:t>
            </a:r>
          </a:p>
          <a:p>
            <a:r>
              <a:rPr lang="en-US" dirty="0"/>
              <a:t>We can multiply those effects together to figure out how much a little movement of gear 1 moves gear 3</a:t>
            </a:r>
          </a:p>
        </p:txBody>
      </p:sp>
      <p:sp>
        <p:nvSpPr>
          <p:cNvPr id="4" name="Slide Number Placeholder 3"/>
          <p:cNvSpPr>
            <a:spLocks noGrp="1"/>
          </p:cNvSpPr>
          <p:nvPr>
            <p:ph type="sldNum" sz="quarter" idx="5"/>
          </p:nvPr>
        </p:nvSpPr>
        <p:spPr/>
        <p:txBody>
          <a:bodyPr/>
          <a:lstStyle/>
          <a:p>
            <a:fld id="{F7B5820E-387F-784E-8D6C-00A02E5BA58B}" type="slidenum">
              <a:rPr lang="en-US" smtClean="0"/>
              <a:t>21</a:t>
            </a:fld>
            <a:endParaRPr lang="en-US"/>
          </a:p>
        </p:txBody>
      </p:sp>
    </p:spTree>
    <p:extLst>
      <p:ext uri="{BB962C8B-B14F-4D97-AF65-F5344CB8AC3E}">
        <p14:creationId xmlns:p14="http://schemas.microsoft.com/office/powerpoint/2010/main" val="3668439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the same in our model.</a:t>
            </a:r>
          </a:p>
          <a:p>
            <a:r>
              <a:rPr lang="en-US" dirty="0"/>
              <a:t>If we know how much a little change in b_1 changes z, and we know how much a little change in z changes p – and finally, how much a little change in p affects the loss -- then we can multiply those effects together to determine how much a little change in b_1 changes the loss</a:t>
            </a:r>
          </a:p>
        </p:txBody>
      </p:sp>
      <p:sp>
        <p:nvSpPr>
          <p:cNvPr id="4" name="Slide Number Placeholder 3"/>
          <p:cNvSpPr>
            <a:spLocks noGrp="1"/>
          </p:cNvSpPr>
          <p:nvPr>
            <p:ph type="sldNum" sz="quarter" idx="5"/>
          </p:nvPr>
        </p:nvSpPr>
        <p:spPr/>
        <p:txBody>
          <a:bodyPr/>
          <a:lstStyle/>
          <a:p>
            <a:fld id="{F7B5820E-387F-784E-8D6C-00A02E5BA58B}" type="slidenum">
              <a:rPr lang="en-US" smtClean="0"/>
              <a:t>22</a:t>
            </a:fld>
            <a:endParaRPr lang="en-US"/>
          </a:p>
        </p:txBody>
      </p:sp>
    </p:spTree>
    <p:extLst>
      <p:ext uri="{BB962C8B-B14F-4D97-AF65-F5344CB8AC3E}">
        <p14:creationId xmlns:p14="http://schemas.microsoft.com/office/powerpoint/2010/main" val="2112210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in fact the chain rule, which you might remember from calculus</a:t>
            </a:r>
          </a:p>
          <a:p>
            <a:endParaRPr lang="en-US" dirty="0"/>
          </a:p>
          <a:p>
            <a:r>
              <a:rPr lang="en-US" dirty="0"/>
              <a:t>If we break down the problem into pieces – the effect of b1 on z, the effect of z on p, and so on</a:t>
            </a:r>
          </a:p>
          <a:p>
            <a:r>
              <a:rPr lang="en-US" dirty="0"/>
              <a:t>It’s very easy to figure out all those rates of change – it’s just a simple derivative</a:t>
            </a:r>
          </a:p>
          <a:p>
            <a:endParaRPr lang="en-US" dirty="0"/>
          </a:p>
          <a:p>
            <a:r>
              <a:rPr lang="en-US" dirty="0"/>
              <a:t>And we can multiply all those individual rates of change together to determine the effect of changing a single parameter on far away points within our graph</a:t>
            </a:r>
          </a:p>
        </p:txBody>
      </p:sp>
      <p:sp>
        <p:nvSpPr>
          <p:cNvPr id="4" name="Slide Number Placeholder 3"/>
          <p:cNvSpPr>
            <a:spLocks noGrp="1"/>
          </p:cNvSpPr>
          <p:nvPr>
            <p:ph type="sldNum" sz="quarter" idx="5"/>
          </p:nvPr>
        </p:nvSpPr>
        <p:spPr/>
        <p:txBody>
          <a:bodyPr/>
          <a:lstStyle/>
          <a:p>
            <a:fld id="{F7B5820E-387F-784E-8D6C-00A02E5BA58B}" type="slidenum">
              <a:rPr lang="en-US" smtClean="0"/>
              <a:t>23</a:t>
            </a:fld>
            <a:endParaRPr lang="en-US"/>
          </a:p>
        </p:txBody>
      </p:sp>
    </p:spTree>
    <p:extLst>
      <p:ext uri="{BB962C8B-B14F-4D97-AF65-F5344CB8AC3E}">
        <p14:creationId xmlns:p14="http://schemas.microsoft.com/office/powerpoint/2010/main" val="3923749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more complicated models, the number of effects we’ll need to calculate becomes much larger</a:t>
            </a:r>
          </a:p>
          <a:p>
            <a:r>
              <a:rPr lang="en-US" dirty="0"/>
              <a:t>And we have to keep track of multiple pathways along which changing a single parameter can have an effect</a:t>
            </a:r>
          </a:p>
          <a:p>
            <a:endParaRPr lang="en-US" dirty="0"/>
          </a:p>
          <a:p>
            <a:r>
              <a:rPr lang="en-US" dirty="0"/>
              <a:t>If we change a parameter in the first layer, it might only affect a single value in the second layer</a:t>
            </a:r>
          </a:p>
          <a:p>
            <a:r>
              <a:rPr lang="en-US" dirty="0"/>
              <a:t>But, that change will in turn affect </a:t>
            </a:r>
            <a:r>
              <a:rPr lang="en-US" i="1" dirty="0"/>
              <a:t>all</a:t>
            </a:r>
            <a:r>
              <a:rPr lang="en-US" i="0" dirty="0"/>
              <a:t> values in subsequent layers</a:t>
            </a:r>
          </a:p>
          <a:p>
            <a:endParaRPr lang="en-US" i="0" dirty="0"/>
          </a:p>
          <a:p>
            <a:r>
              <a:rPr lang="en-US" i="0" dirty="0"/>
              <a:t>Still, by breaking this problem down into a large number of simple problems…</a:t>
            </a:r>
          </a:p>
          <a:p>
            <a:r>
              <a:rPr lang="en-US" i="0" dirty="0"/>
              <a:t>And applying our chain rule</a:t>
            </a:r>
          </a:p>
          <a:p>
            <a:endParaRPr lang="en-US" dirty="0"/>
          </a:p>
          <a:p>
            <a:r>
              <a:rPr lang="en-US" dirty="0"/>
              <a:t>We can quantify the effect of changing each parameter in our model on the loss</a:t>
            </a:r>
          </a:p>
          <a:p>
            <a:r>
              <a:rPr lang="en-US" dirty="0"/>
              <a:t>This process – this specific way of using the chain rule – is called backpropagation.</a:t>
            </a:r>
          </a:p>
          <a:p>
            <a:endParaRPr lang="en-US" dirty="0"/>
          </a:p>
          <a:p>
            <a:r>
              <a:rPr lang="en-US" dirty="0"/>
              <a:t>Using this approach, we might find, for example, that decreasing b_1 by a small amount will rapidly increase the loss, whereas increasing b_1 by a small amount will rapidly decrease the loss. This information suggests that we should try increasing b_1 by a little bit.</a:t>
            </a:r>
          </a:p>
          <a:p>
            <a:endParaRPr lang="en-US" dirty="0"/>
          </a:p>
          <a:p>
            <a:r>
              <a:rPr lang="en-US" dirty="0"/>
              <a:t>We can then re-examine the situation. It could be that increasing b_1 a little more will continue to decrease the loss.</a:t>
            </a:r>
          </a:p>
          <a:p>
            <a:r>
              <a:rPr lang="en-US" dirty="0"/>
              <a:t>Or it could be that the situation has changed – we now find that increasing b_1 no longer affects the loss in either direction</a:t>
            </a:r>
            <a:r>
              <a:rPr lang="en-US" i="0" dirty="0"/>
              <a:t>.</a:t>
            </a:r>
          </a:p>
          <a:p>
            <a:endParaRPr lang="en-US" i="0" dirty="0"/>
          </a:p>
          <a:p>
            <a:r>
              <a:rPr lang="en-US" i="0" dirty="0"/>
              <a:t>This suggests we’ve probably found a good value of b_1.</a:t>
            </a:r>
            <a:endParaRPr lang="en-US" dirty="0"/>
          </a:p>
        </p:txBody>
      </p:sp>
      <p:sp>
        <p:nvSpPr>
          <p:cNvPr id="4" name="Slide Number Placeholder 3"/>
          <p:cNvSpPr>
            <a:spLocks noGrp="1"/>
          </p:cNvSpPr>
          <p:nvPr>
            <p:ph type="sldNum" sz="quarter" idx="5"/>
          </p:nvPr>
        </p:nvSpPr>
        <p:spPr/>
        <p:txBody>
          <a:bodyPr/>
          <a:lstStyle/>
          <a:p>
            <a:fld id="{F7B5820E-387F-784E-8D6C-00A02E5BA58B}" type="slidenum">
              <a:rPr lang="en-US" smtClean="0"/>
              <a:t>24</a:t>
            </a:fld>
            <a:endParaRPr lang="en-US"/>
          </a:p>
        </p:txBody>
      </p:sp>
    </p:spTree>
    <p:extLst>
      <p:ext uri="{BB962C8B-B14F-4D97-AF65-F5344CB8AC3E}">
        <p14:creationId xmlns:p14="http://schemas.microsoft.com/office/powerpoint/2010/main" val="6033239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for simple models, just because moving a parameter in one direction lowers the loss, it doesn’t mean we should move the parameter in that direction indefinitely</a:t>
            </a:r>
          </a:p>
          <a:p>
            <a:r>
              <a:rPr lang="en-US" dirty="0"/>
              <a:t>The relationship between changes in the parameter and the change in the loss depends on the current value of the parameter.</a:t>
            </a:r>
          </a:p>
          <a:p>
            <a:endParaRPr lang="en-US" dirty="0"/>
          </a:p>
          <a:p>
            <a:r>
              <a:rPr lang="en-US" dirty="0"/>
              <a:t>For simple models, however – and this includes logistic regression – we do have an important advantage, one that is illustrated here</a:t>
            </a:r>
          </a:p>
          <a:p>
            <a:r>
              <a:rPr lang="en-US" dirty="0"/>
              <a:t>Namely, the relationship between model parameters and the loss is bowl-shaped</a:t>
            </a:r>
          </a:p>
          <a:p>
            <a:endParaRPr lang="en-US" dirty="0"/>
          </a:p>
          <a:p>
            <a:r>
              <a:rPr lang="en-US" dirty="0"/>
              <a:t>This is very important, because it tells us that if we find a configuration of the parameters that’s better than all the alternative configurations in its immediate vicinity – </a:t>
            </a:r>
          </a:p>
          <a:p>
            <a:r>
              <a:rPr lang="en-US" dirty="0"/>
              <a:t>In other words, if we apply backpropagation, and it tells us that changing any of our parameters in either direction won't decrease the loss</a:t>
            </a:r>
          </a:p>
          <a:p>
            <a:r>
              <a:rPr lang="en-US" dirty="0"/>
              <a:t>Then we know we’re at the bottom of the bowl</a:t>
            </a:r>
          </a:p>
          <a:p>
            <a:endParaRPr lang="en-US" dirty="0"/>
          </a:p>
          <a:p>
            <a:r>
              <a:rPr lang="en-US" dirty="0"/>
              <a:t>And we’ve found the best possible configuration of our parameters</a:t>
            </a:r>
          </a:p>
        </p:txBody>
      </p:sp>
      <p:sp>
        <p:nvSpPr>
          <p:cNvPr id="4" name="Slide Number Placeholder 3"/>
          <p:cNvSpPr>
            <a:spLocks noGrp="1"/>
          </p:cNvSpPr>
          <p:nvPr>
            <p:ph type="sldNum" sz="quarter" idx="5"/>
          </p:nvPr>
        </p:nvSpPr>
        <p:spPr/>
        <p:txBody>
          <a:bodyPr/>
          <a:lstStyle/>
          <a:p>
            <a:fld id="{DB333E9F-084A-8543-BC6F-0AE70009C29B}" type="slidenum">
              <a:rPr lang="en-US" smtClean="0"/>
              <a:t>25</a:t>
            </a:fld>
            <a:endParaRPr lang="en-US"/>
          </a:p>
        </p:txBody>
      </p:sp>
    </p:spTree>
    <p:extLst>
      <p:ext uri="{BB962C8B-B14F-4D97-AF65-F5344CB8AC3E}">
        <p14:creationId xmlns:p14="http://schemas.microsoft.com/office/powerpoint/2010/main" val="29883512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contrast, for deep learning models, the relationship between the parameters and the loss does not look like a bowl…</a:t>
            </a:r>
          </a:p>
          <a:p>
            <a:r>
              <a:rPr lang="en-US" dirty="0"/>
              <a:t>It looks more like a mountain range.</a:t>
            </a:r>
          </a:p>
          <a:p>
            <a:endParaRPr lang="en-US" dirty="0"/>
          </a:p>
          <a:p>
            <a:r>
              <a:rPr lang="en-US" dirty="0"/>
              <a:t>Backpropagation tells us which way is downhill – it gives us the gradient, which tells us which way we should walk if we want to go uphill – or, if we walk in the opposite direction, downhill – as quickly as possible.</a:t>
            </a:r>
          </a:p>
          <a:p>
            <a:endParaRPr lang="en-US" dirty="0"/>
          </a:p>
          <a:p>
            <a:r>
              <a:rPr lang="en-US" dirty="0"/>
              <a:t>But it’s possible to find ourselves in a valley – backpropagation tells us that no matter which way we walk, the loss – the altitude in this analogy – won't decrease</a:t>
            </a:r>
          </a:p>
          <a:p>
            <a:r>
              <a:rPr lang="en-US" dirty="0"/>
              <a:t>And yet this does not necessarily mean we’re in the </a:t>
            </a:r>
            <a:r>
              <a:rPr lang="en-US" i="1" dirty="0"/>
              <a:t>best </a:t>
            </a:r>
            <a:r>
              <a:rPr lang="en-US" i="0" dirty="0"/>
              <a:t>valley</a:t>
            </a:r>
          </a:p>
          <a:p>
            <a:r>
              <a:rPr lang="en-US" i="0" dirty="0"/>
              <a:t>There could be another valley, one we haven’t yet come across, for which the loss – the altitude – is lower.</a:t>
            </a:r>
          </a:p>
          <a:p>
            <a:endParaRPr lang="en-US" i="0" dirty="0"/>
          </a:p>
          <a:p>
            <a:r>
              <a:rPr lang="en-US" i="0" dirty="0"/>
              <a:t>Unfortunately, we have no way to get there.</a:t>
            </a:r>
          </a:p>
        </p:txBody>
      </p:sp>
      <p:sp>
        <p:nvSpPr>
          <p:cNvPr id="4" name="Slide Number Placeholder 3"/>
          <p:cNvSpPr>
            <a:spLocks noGrp="1"/>
          </p:cNvSpPr>
          <p:nvPr>
            <p:ph type="sldNum" sz="quarter" idx="5"/>
          </p:nvPr>
        </p:nvSpPr>
        <p:spPr/>
        <p:txBody>
          <a:bodyPr/>
          <a:lstStyle/>
          <a:p>
            <a:fld id="{F7B5820E-387F-784E-8D6C-00A02E5BA58B}" type="slidenum">
              <a:rPr lang="en-US" smtClean="0"/>
              <a:t>26</a:t>
            </a:fld>
            <a:endParaRPr lang="en-US"/>
          </a:p>
        </p:txBody>
      </p:sp>
    </p:spTree>
    <p:extLst>
      <p:ext uri="{BB962C8B-B14F-4D97-AF65-F5344CB8AC3E}">
        <p14:creationId xmlns:p14="http://schemas.microsoft.com/office/powerpoint/2010/main" val="9731498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we’re considering models with a very large number of parameters</a:t>
            </a:r>
          </a:p>
          <a:p>
            <a:r>
              <a:rPr lang="en-US" dirty="0"/>
              <a:t>So, there are many more than two directions in which we can move – in some cases, there might be many thousands of parameters we have to consider adjusting.</a:t>
            </a:r>
          </a:p>
        </p:txBody>
      </p:sp>
      <p:sp>
        <p:nvSpPr>
          <p:cNvPr id="4" name="Slide Number Placeholder 3"/>
          <p:cNvSpPr>
            <a:spLocks noGrp="1"/>
          </p:cNvSpPr>
          <p:nvPr>
            <p:ph type="sldNum" sz="quarter" idx="5"/>
          </p:nvPr>
        </p:nvSpPr>
        <p:spPr/>
        <p:txBody>
          <a:bodyPr/>
          <a:lstStyle/>
          <a:p>
            <a:fld id="{F7B5820E-387F-784E-8D6C-00A02E5BA58B}" type="slidenum">
              <a:rPr lang="en-US" smtClean="0"/>
              <a:t>27</a:t>
            </a:fld>
            <a:endParaRPr lang="en-US"/>
          </a:p>
        </p:txBody>
      </p:sp>
    </p:spTree>
    <p:extLst>
      <p:ext uri="{BB962C8B-B14F-4D97-AF65-F5344CB8AC3E}">
        <p14:creationId xmlns:p14="http://schemas.microsoft.com/office/powerpoint/2010/main" val="3622725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cannot visualize the relationship between the parameters and loss – there are too many possible directions to consider</a:t>
            </a:r>
          </a:p>
          <a:p>
            <a:r>
              <a:rPr lang="en-US" dirty="0"/>
              <a:t>The best we can do is ask backpropagation:</a:t>
            </a:r>
          </a:p>
          <a:p>
            <a:r>
              <a:rPr lang="en-US" dirty="0"/>
              <a:t>Which way is downhill?</a:t>
            </a:r>
          </a:p>
          <a:p>
            <a:endParaRPr lang="en-US" dirty="0"/>
          </a:p>
          <a:p>
            <a:r>
              <a:rPr lang="en-US" dirty="0"/>
              <a:t>Then we move in that direction for a bit and ask again.</a:t>
            </a:r>
          </a:p>
          <a:p>
            <a:r>
              <a:rPr lang="en-US" dirty="0"/>
              <a:t>When we find ourselves in a valley – that’s when we stop, and fix the parameters to their current values – our learning process is complete</a:t>
            </a:r>
          </a:p>
          <a:p>
            <a:endParaRPr lang="en-US" dirty="0"/>
          </a:p>
          <a:p>
            <a:r>
              <a:rPr lang="en-US" dirty="0"/>
              <a:t>The amazing thing, though, is that this works surprisingly well in practice even for datasets of moderate size</a:t>
            </a:r>
          </a:p>
          <a:p>
            <a:r>
              <a:rPr lang="en-US" dirty="0"/>
              <a:t>The breast cancer dataset is an excellent example of this</a:t>
            </a:r>
          </a:p>
          <a:p>
            <a:endParaRPr lang="en-US" dirty="0"/>
          </a:p>
          <a:p>
            <a:r>
              <a:rPr lang="en-US" dirty="0"/>
              <a:t>Despite there being no guarantee that our neural network will work well, in practice, it tends to find good solutions – parameter configurations with low loss, and that also generalize well.</a:t>
            </a:r>
          </a:p>
        </p:txBody>
      </p:sp>
      <p:sp>
        <p:nvSpPr>
          <p:cNvPr id="4" name="Slide Number Placeholder 3"/>
          <p:cNvSpPr>
            <a:spLocks noGrp="1"/>
          </p:cNvSpPr>
          <p:nvPr>
            <p:ph type="sldNum" sz="quarter" idx="5"/>
          </p:nvPr>
        </p:nvSpPr>
        <p:spPr/>
        <p:txBody>
          <a:bodyPr/>
          <a:lstStyle/>
          <a:p>
            <a:fld id="{F7B5820E-387F-784E-8D6C-00A02E5BA58B}" type="slidenum">
              <a:rPr lang="en-US" smtClean="0"/>
              <a:t>28</a:t>
            </a:fld>
            <a:endParaRPr lang="en-US"/>
          </a:p>
        </p:txBody>
      </p:sp>
    </p:spTree>
    <p:extLst>
      <p:ext uri="{BB962C8B-B14F-4D97-AF65-F5344CB8AC3E}">
        <p14:creationId xmlns:p14="http://schemas.microsoft.com/office/powerpoint/2010/main" val="989183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listening, and see you in the next lecture.</a:t>
            </a:r>
          </a:p>
        </p:txBody>
      </p:sp>
      <p:sp>
        <p:nvSpPr>
          <p:cNvPr id="4" name="Slide Number Placeholder 3"/>
          <p:cNvSpPr>
            <a:spLocks noGrp="1"/>
          </p:cNvSpPr>
          <p:nvPr>
            <p:ph type="sldNum" sz="quarter" idx="5"/>
          </p:nvPr>
        </p:nvSpPr>
        <p:spPr/>
        <p:txBody>
          <a:bodyPr/>
          <a:lstStyle/>
          <a:p>
            <a:fld id="{F7B5820E-387F-784E-8D6C-00A02E5BA58B}" type="slidenum">
              <a:rPr lang="en-US" smtClean="0"/>
              <a:t>29</a:t>
            </a:fld>
            <a:endParaRPr lang="en-US"/>
          </a:p>
        </p:txBody>
      </p:sp>
    </p:spTree>
    <p:extLst>
      <p:ext uri="{BB962C8B-B14F-4D97-AF65-F5344CB8AC3E}">
        <p14:creationId xmlns:p14="http://schemas.microsoft.com/office/powerpoint/2010/main" val="636889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may remember that in linear regression, you’re trying to minimize the mean squared error</a:t>
            </a:r>
          </a:p>
          <a:p>
            <a:r>
              <a:rPr lang="en-US" dirty="0"/>
              <a:t>The error is simply the distance between each observed value and the model’s prediction for that value</a:t>
            </a:r>
          </a:p>
          <a:p>
            <a:endParaRPr lang="en-US" dirty="0"/>
          </a:p>
          <a:p>
            <a:r>
              <a:rPr lang="en-US" dirty="0"/>
              <a:t>We square all those errors and take their average – that’s the mean squared error</a:t>
            </a:r>
          </a:p>
          <a:p>
            <a:r>
              <a:rPr lang="en-US" dirty="0"/>
              <a:t>And, it also happens to be the loss for linear regression.</a:t>
            </a:r>
          </a:p>
          <a:p>
            <a:endParaRPr lang="en-US" dirty="0"/>
          </a:p>
          <a:p>
            <a:r>
              <a:rPr lang="en-US" dirty="0"/>
              <a:t>So we’re looking for parameters that minimize the mean squared error – our loss for this problem</a:t>
            </a:r>
          </a:p>
          <a:p>
            <a:r>
              <a:rPr lang="en-US" dirty="0"/>
              <a:t>And as it turns out, for linear regression specifically this can be done with some clever matrix multiplication</a:t>
            </a:r>
          </a:p>
          <a:p>
            <a:endParaRPr lang="en-US" dirty="0"/>
          </a:p>
          <a:p>
            <a:r>
              <a:rPr lang="en-US" dirty="0"/>
              <a:t>But for logistic regression, and the models we’ll be talking about, it’s a bit more difficult to find those “best” parameters</a:t>
            </a:r>
          </a:p>
          <a:p>
            <a:endParaRPr lang="en-US" dirty="0"/>
          </a:p>
        </p:txBody>
      </p:sp>
      <p:sp>
        <p:nvSpPr>
          <p:cNvPr id="4" name="Slide Number Placeholder 3"/>
          <p:cNvSpPr>
            <a:spLocks noGrp="1"/>
          </p:cNvSpPr>
          <p:nvPr>
            <p:ph type="sldNum" sz="quarter" idx="10"/>
          </p:nvPr>
        </p:nvSpPr>
        <p:spPr/>
        <p:txBody>
          <a:bodyPr/>
          <a:lstStyle/>
          <a:p>
            <a:fld id="{0175F3A6-6971-5D47-A3A5-1EDC47BAF5FB}" type="slidenum">
              <a:rPr lang="en-US" smtClean="0"/>
              <a:t>3</a:t>
            </a:fld>
            <a:endParaRPr lang="en-US"/>
          </a:p>
        </p:txBody>
      </p:sp>
    </p:spTree>
    <p:extLst>
      <p:ext uri="{BB962C8B-B14F-4D97-AF65-F5344CB8AC3E}">
        <p14:creationId xmlns:p14="http://schemas.microsoft.com/office/powerpoint/2010/main" val="514899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closer look at finding the best parameters for linear regression with a single predictor, which we can see on the x axis here in the left panel</a:t>
            </a:r>
          </a:p>
          <a:p>
            <a:endParaRPr lang="en-US" dirty="0"/>
          </a:p>
          <a:p>
            <a:r>
              <a:rPr lang="en-US" dirty="0"/>
              <a:t>For now, let’s assume we know what the slope should be, and we’re just trying to find the “best” intercept</a:t>
            </a:r>
          </a:p>
          <a:p>
            <a:r>
              <a:rPr lang="en-US" dirty="0"/>
              <a:t>As we move the intercept, the loss changes, as shown in the diagram</a:t>
            </a:r>
          </a:p>
          <a:p>
            <a:r>
              <a:rPr lang="en-US" dirty="0"/>
              <a:t>And when the line describes the data points well – meaning that values predicted by the line are close to the true, observed values of y – </a:t>
            </a:r>
          </a:p>
          <a:p>
            <a:r>
              <a:rPr lang="en-US" dirty="0"/>
              <a:t>We can see that the mean squared error, shown on the right, is minimized.</a:t>
            </a:r>
          </a:p>
          <a:p>
            <a:endParaRPr lang="en-US" dirty="0"/>
          </a:p>
          <a:p>
            <a:r>
              <a:rPr lang="en-US" dirty="0"/>
              <a:t>The minimizer – the intercept value associated with the lowest mean squared error – that’s the value we’re looking for – it minimizes the loss, and in that sense, it’s the best value</a:t>
            </a:r>
          </a:p>
        </p:txBody>
      </p:sp>
      <p:sp>
        <p:nvSpPr>
          <p:cNvPr id="4" name="Slide Number Placeholder 3"/>
          <p:cNvSpPr>
            <a:spLocks noGrp="1"/>
          </p:cNvSpPr>
          <p:nvPr>
            <p:ph type="sldNum" sz="quarter" idx="10"/>
          </p:nvPr>
        </p:nvSpPr>
        <p:spPr/>
        <p:txBody>
          <a:bodyPr/>
          <a:lstStyle/>
          <a:p>
            <a:fld id="{0175F3A6-6971-5D47-A3A5-1EDC47BAF5FB}" type="slidenum">
              <a:rPr lang="en-US" smtClean="0"/>
              <a:t>4</a:t>
            </a:fld>
            <a:endParaRPr lang="en-US"/>
          </a:p>
        </p:txBody>
      </p:sp>
    </p:spTree>
    <p:extLst>
      <p:ext uri="{BB962C8B-B14F-4D97-AF65-F5344CB8AC3E}">
        <p14:creationId xmlns:p14="http://schemas.microsoft.com/office/powerpoint/2010/main" val="3011587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there’s actually a lot that could be said about why it’s a good idea to use the mean squared error as our loss for linear regression</a:t>
            </a:r>
          </a:p>
          <a:p>
            <a:r>
              <a:rPr lang="en-US" dirty="0"/>
              <a:t>But at the same time, it’s pretty straightforward to see that this value being low corresponds pretty well with our idea of the line being a “good fit”</a:t>
            </a:r>
          </a:p>
          <a:p>
            <a:endParaRPr lang="en-US" dirty="0"/>
          </a:p>
          <a:p>
            <a:r>
              <a:rPr lang="en-US" dirty="0"/>
              <a:t>For logistic regression, on the other hand, we’re going to need to think a little bit harder about what value would make sense to use as our loss</a:t>
            </a:r>
          </a:p>
          <a:p>
            <a:endParaRPr lang="en-US" dirty="0"/>
          </a:p>
          <a:p>
            <a:r>
              <a:rPr lang="en-US" dirty="0"/>
              <a:t>To do this, let’s go back to an example we’ve considered before: prediction of mortality in the ICU.</a:t>
            </a:r>
          </a:p>
          <a:p>
            <a:r>
              <a:rPr lang="en-US" dirty="0"/>
              <a:t>Remember, our model takes some measurements about the patient and predicts their risk of dying during their stay.</a:t>
            </a:r>
          </a:p>
          <a:p>
            <a:endParaRPr lang="en-US" dirty="0"/>
          </a:p>
          <a:p>
            <a:r>
              <a:rPr lang="en-US" dirty="0"/>
              <a:t>To keep things simple, let’s consider three patients – the first one dies, the second one lives, and the third also lives</a:t>
            </a:r>
          </a:p>
          <a:p>
            <a:r>
              <a:rPr lang="en-US" dirty="0"/>
              <a:t>This is our training set, or at least a portion of it.</a:t>
            </a:r>
          </a:p>
          <a:p>
            <a:endParaRPr lang="en-US" dirty="0"/>
          </a:p>
          <a:p>
            <a:r>
              <a:rPr lang="en-US" dirty="0"/>
              <a:t>For each of these patients, our model takes the initial measurements for those patients as its input, and it spits out a prediction about the probability that they will die</a:t>
            </a:r>
          </a:p>
          <a:p>
            <a:r>
              <a:rPr lang="en-US" dirty="0"/>
              <a:t>And if we change the parameters of our model – the coefficients associated with each measurement – that’s going to change the predicted probabilities that it spits out for </a:t>
            </a:r>
            <a:r>
              <a:rPr lang="en-US" i="1" dirty="0"/>
              <a:t>all </a:t>
            </a:r>
            <a:r>
              <a:rPr lang="en-US" i="0" dirty="0"/>
              <a:t> </a:t>
            </a:r>
            <a:r>
              <a:rPr lang="en-US" i="1" dirty="0"/>
              <a:t>three </a:t>
            </a:r>
            <a:r>
              <a:rPr lang="en-US" i="0" dirty="0"/>
              <a:t>of the patients.</a:t>
            </a:r>
          </a:p>
          <a:p>
            <a:endParaRPr lang="en-US" i="0" dirty="0"/>
          </a:p>
          <a:p>
            <a:r>
              <a:rPr lang="en-US" i="0" dirty="0"/>
              <a:t>Again, we’re making predictions about p1, p2, and p3 – the probability that each of those patients will die during their stay -- and changing any model parameter will change all 3 of those predictions.</a:t>
            </a:r>
          </a:p>
          <a:p>
            <a:endParaRPr lang="en-US" i="0" dirty="0"/>
          </a:p>
          <a:p>
            <a:endParaRPr lang="en-US" dirty="0"/>
          </a:p>
        </p:txBody>
      </p:sp>
      <p:sp>
        <p:nvSpPr>
          <p:cNvPr id="4" name="Slide Number Placeholder 3"/>
          <p:cNvSpPr>
            <a:spLocks noGrp="1"/>
          </p:cNvSpPr>
          <p:nvPr>
            <p:ph type="sldNum" sz="quarter" idx="10"/>
          </p:nvPr>
        </p:nvSpPr>
        <p:spPr/>
        <p:txBody>
          <a:bodyPr/>
          <a:lstStyle/>
          <a:p>
            <a:fld id="{0175F3A6-6971-5D47-A3A5-1EDC47BAF5FB}" type="slidenum">
              <a:rPr lang="en-US" smtClean="0"/>
              <a:t>5</a:t>
            </a:fld>
            <a:endParaRPr lang="en-US"/>
          </a:p>
        </p:txBody>
      </p:sp>
    </p:spTree>
    <p:extLst>
      <p:ext uri="{BB962C8B-B14F-4D97-AF65-F5344CB8AC3E}">
        <p14:creationId xmlns:p14="http://schemas.microsoft.com/office/powerpoint/2010/main" val="1758910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just like in linear regression, we’re trying to decide what makes a set of predictions “good” or not good</a:t>
            </a:r>
          </a:p>
          <a:p>
            <a:r>
              <a:rPr lang="en-US" dirty="0"/>
              <a:t>And that decision has to be based on the outcomes that were actually observed. The predictions have to be consistent with the outcomes in some sense, on average.</a:t>
            </a:r>
          </a:p>
          <a:p>
            <a:endParaRPr lang="en-US" dirty="0"/>
          </a:p>
          <a:p>
            <a:r>
              <a:rPr lang="en-US" dirty="0"/>
              <a:t>Let’s consider a set of specific predictions and consider whether they’re consistent with the outcome</a:t>
            </a:r>
          </a:p>
          <a:p>
            <a:endParaRPr lang="en-US" dirty="0"/>
          </a:p>
          <a:p>
            <a:r>
              <a:rPr lang="en-US" dirty="0"/>
              <a:t>We’ll suppose we predict that p1 is .1</a:t>
            </a:r>
          </a:p>
          <a:p>
            <a:r>
              <a:rPr lang="en-US" dirty="0"/>
              <a:t>P2 is .9</a:t>
            </a:r>
          </a:p>
          <a:p>
            <a:r>
              <a:rPr lang="en-US" dirty="0"/>
              <a:t>And p3 is .7</a:t>
            </a:r>
          </a:p>
          <a:p>
            <a:endParaRPr lang="en-US" dirty="0"/>
          </a:p>
          <a:p>
            <a:r>
              <a:rPr lang="en-US" dirty="0"/>
              <a:t>Well, the first patient died and the second two survived</a:t>
            </a:r>
          </a:p>
          <a:p>
            <a:r>
              <a:rPr lang="en-US" dirty="0"/>
              <a:t>And these predictions – well, we’ve predicted a low probability of death for the patient that actually died, and much higher probability of death for the two patients that actually survived.</a:t>
            </a:r>
          </a:p>
          <a:p>
            <a:endParaRPr lang="en-US" dirty="0"/>
          </a:p>
          <a:p>
            <a:r>
              <a:rPr lang="en-US" dirty="0"/>
              <a:t>It is certainly possible that the first patient could have died despite there only being at 10% risk of death.</a:t>
            </a:r>
          </a:p>
          <a:p>
            <a:r>
              <a:rPr lang="en-US" dirty="0"/>
              <a:t>But across all three patients, it seems like our predictions aren’t very well aligned with the outcomes that we actually observed.</a:t>
            </a:r>
          </a:p>
          <a:p>
            <a:endParaRPr lang="en-US" dirty="0"/>
          </a:p>
          <a:p>
            <a:r>
              <a:rPr lang="en-US" dirty="0"/>
              <a:t>Specifically, supposing these predictions were correct, we might ask: what was the probability that what actually happened was going to happen?</a:t>
            </a:r>
          </a:p>
          <a:p>
            <a:r>
              <a:rPr lang="en-US" dirty="0"/>
              <a:t>In other words, what was the probability of those three observed outcomes given the predictions made by our model? </a:t>
            </a:r>
          </a:p>
          <a:p>
            <a:endParaRPr lang="en-US" dirty="0"/>
          </a:p>
          <a:p>
            <a:r>
              <a:rPr lang="en-US" dirty="0"/>
              <a:t>Well, the model predicted that patient 1 had a 10% chance of dying – so the probability of the observed outcome was 10% for that patient</a:t>
            </a:r>
          </a:p>
          <a:p>
            <a:r>
              <a:rPr lang="en-US" dirty="0"/>
              <a:t>It’s also predicting that Patient 2 had a 90% chance of dying – so, the probability of the observed outcome, not dying , was again 10%</a:t>
            </a:r>
          </a:p>
          <a:p>
            <a:r>
              <a:rPr lang="en-US" dirty="0"/>
              <a:t>And patient 3 had a 70% chance of dying, so the probability of the observed outcome was 30%</a:t>
            </a:r>
          </a:p>
          <a:p>
            <a:endParaRPr lang="en-US" dirty="0"/>
          </a:p>
          <a:p>
            <a:r>
              <a:rPr lang="en-US" dirty="0"/>
              <a:t>So all in all, if we suppose the model’s predictions accurately reflect the reality of the situation, then the observed outcomes were quite unlikely – 10% * 10% * 30% is pretty small</a:t>
            </a:r>
          </a:p>
        </p:txBody>
      </p:sp>
      <p:sp>
        <p:nvSpPr>
          <p:cNvPr id="4" name="Slide Number Placeholder 3"/>
          <p:cNvSpPr>
            <a:spLocks noGrp="1"/>
          </p:cNvSpPr>
          <p:nvPr>
            <p:ph type="sldNum" sz="quarter" idx="10"/>
          </p:nvPr>
        </p:nvSpPr>
        <p:spPr/>
        <p:txBody>
          <a:bodyPr/>
          <a:lstStyle/>
          <a:p>
            <a:fld id="{0175F3A6-6971-5D47-A3A5-1EDC47BAF5FB}" type="slidenum">
              <a:rPr lang="en-US" smtClean="0"/>
              <a:t>6</a:t>
            </a:fld>
            <a:endParaRPr lang="en-US"/>
          </a:p>
        </p:txBody>
      </p:sp>
    </p:spTree>
    <p:extLst>
      <p:ext uri="{BB962C8B-B14F-4D97-AF65-F5344CB8AC3E}">
        <p14:creationId xmlns:p14="http://schemas.microsoft.com/office/powerpoint/2010/main" val="3112147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consider a different set of parameters</a:t>
            </a:r>
          </a:p>
          <a:p>
            <a:r>
              <a:rPr lang="en-US" dirty="0"/>
              <a:t>We change the parameters of our model, and now it gives us a new set of predictions for each patient.</a:t>
            </a:r>
          </a:p>
          <a:p>
            <a:endParaRPr lang="en-US" dirty="0"/>
          </a:p>
          <a:p>
            <a:r>
              <a:rPr lang="en-US" dirty="0"/>
              <a:t>Let’s do the same thing again – let’s consider whether these new predictions are aligned with what actually happened</a:t>
            </a:r>
          </a:p>
          <a:p>
            <a:r>
              <a:rPr lang="en-US" dirty="0"/>
              <a:t>Supposing these predictions were correct, what was the probability of the three observed outcomes? </a:t>
            </a:r>
          </a:p>
          <a:p>
            <a:endParaRPr lang="en-US" dirty="0"/>
          </a:p>
          <a:p>
            <a:r>
              <a:rPr lang="en-US" dirty="0"/>
              <a:t>This time, the model predicts that patient 1 was 80% likely to die, which they did – the probability of that outcome was 80%</a:t>
            </a:r>
          </a:p>
          <a:p>
            <a:r>
              <a:rPr lang="en-US" dirty="0"/>
              <a:t>It also tells us patient 2 was 30% likely to die, therefore 70% likely to live, which they did – the probability of that outcome was 70%</a:t>
            </a:r>
          </a:p>
          <a:p>
            <a:r>
              <a:rPr lang="en-US" dirty="0"/>
              <a:t>And along the same lines, the probability of the observed outcome for patient 3 was 90%</a:t>
            </a:r>
          </a:p>
          <a:p>
            <a:endParaRPr lang="en-US" dirty="0"/>
          </a:p>
          <a:p>
            <a:r>
              <a:rPr lang="en-US" dirty="0"/>
              <a:t>So, the chance of the observed outcomes as a whole, given the model, is now 80% for patient 1, times 70% for patient 2, times 90% for patient 3</a:t>
            </a:r>
          </a:p>
          <a:p>
            <a:r>
              <a:rPr lang="en-US" dirty="0"/>
              <a:t>That’s a lot bigger than the 10% * 10% * 30% we had before</a:t>
            </a:r>
          </a:p>
          <a:p>
            <a:endParaRPr lang="en-US" dirty="0"/>
          </a:p>
          <a:p>
            <a:r>
              <a:rPr lang="en-US" dirty="0"/>
              <a:t>So, it seems like this new set of parameters is better than the ones we had before</a:t>
            </a:r>
          </a:p>
          <a:p>
            <a:r>
              <a:rPr lang="en-US" dirty="0"/>
              <a:t>The model’s predictions now align much better with what ended up happening</a:t>
            </a:r>
          </a:p>
          <a:p>
            <a:r>
              <a:rPr lang="en-US" dirty="0"/>
              <a:t>Said more precisely, given this set of parameters, the probability of the observed outcomes was much higher.</a:t>
            </a:r>
          </a:p>
        </p:txBody>
      </p:sp>
      <p:sp>
        <p:nvSpPr>
          <p:cNvPr id="4" name="Slide Number Placeholder 3"/>
          <p:cNvSpPr>
            <a:spLocks noGrp="1"/>
          </p:cNvSpPr>
          <p:nvPr>
            <p:ph type="sldNum" sz="quarter" idx="10"/>
          </p:nvPr>
        </p:nvSpPr>
        <p:spPr/>
        <p:txBody>
          <a:bodyPr/>
          <a:lstStyle/>
          <a:p>
            <a:fld id="{0175F3A6-6971-5D47-A3A5-1EDC47BAF5FB}" type="slidenum">
              <a:rPr lang="en-US" smtClean="0"/>
              <a:t>7</a:t>
            </a:fld>
            <a:endParaRPr lang="en-US"/>
          </a:p>
        </p:txBody>
      </p:sp>
    </p:spTree>
    <p:extLst>
      <p:ext uri="{BB962C8B-B14F-4D97-AF65-F5344CB8AC3E}">
        <p14:creationId xmlns:p14="http://schemas.microsoft.com/office/powerpoint/2010/main" val="496528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again, what we’re measuring here is just this:</a:t>
            </a:r>
          </a:p>
          <a:p>
            <a:r>
              <a:rPr lang="en-US" dirty="0"/>
              <a:t>What’s the probability of the observed outcomes given the current model predictions, which are determined by the parameters</a:t>
            </a:r>
          </a:p>
          <a:p>
            <a:r>
              <a:rPr lang="en-US" dirty="0"/>
              <a:t>More concisely, what’s the probability of the observed outcomes given the current parameter values</a:t>
            </a:r>
          </a:p>
          <a:p>
            <a:endParaRPr lang="en-US" dirty="0"/>
          </a:p>
          <a:p>
            <a:r>
              <a:rPr lang="en-US" dirty="0"/>
              <a:t>This value is called the likelihood. The better aligned our predictors are with the outcomes, the more it increases.</a:t>
            </a:r>
          </a:p>
          <a:p>
            <a:endParaRPr lang="en-US" dirty="0"/>
          </a:p>
          <a:p>
            <a:r>
              <a:rPr lang="en-US" dirty="0"/>
              <a:t>And in fact, the maximum value it could conceivably be is 1 – if we somehow predicted that patient 1 was 100% likely to die, patient 2 was 100% likely to live, and patient 3 was 100% likely to live, then the probability of the observed outcomes given our model is 100%</a:t>
            </a:r>
          </a:p>
          <a:p>
            <a:endParaRPr lang="en-US" dirty="0"/>
          </a:p>
          <a:p>
            <a:r>
              <a:rPr lang="en-US" dirty="0"/>
              <a:t>But something seems wrong with this… such a model really isn’t acknowledging the fact that there’s randomness in these outcomes.</a:t>
            </a:r>
          </a:p>
          <a:p>
            <a:r>
              <a:rPr lang="en-US" dirty="0"/>
              <a:t>Such a model seems like it’s TOO tuned to the outcomes – in other words, it’s overfitted. And such a model probably would not be likely to generalize well to new data.</a:t>
            </a:r>
          </a:p>
        </p:txBody>
      </p:sp>
      <p:sp>
        <p:nvSpPr>
          <p:cNvPr id="4" name="Slide Number Placeholder 3"/>
          <p:cNvSpPr>
            <a:spLocks noGrp="1"/>
          </p:cNvSpPr>
          <p:nvPr>
            <p:ph type="sldNum" sz="quarter" idx="10"/>
          </p:nvPr>
        </p:nvSpPr>
        <p:spPr/>
        <p:txBody>
          <a:bodyPr/>
          <a:lstStyle/>
          <a:p>
            <a:fld id="{0175F3A6-6971-5D47-A3A5-1EDC47BAF5FB}" type="slidenum">
              <a:rPr lang="en-US" smtClean="0"/>
              <a:t>8</a:t>
            </a:fld>
            <a:endParaRPr lang="en-US"/>
          </a:p>
        </p:txBody>
      </p:sp>
    </p:spTree>
    <p:extLst>
      <p:ext uri="{BB962C8B-B14F-4D97-AF65-F5344CB8AC3E}">
        <p14:creationId xmlns:p14="http://schemas.microsoft.com/office/powerpoint/2010/main" val="3134670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Fortunately, most models aren’t able to overfit in this way.</a:t>
            </a:r>
          </a:p>
          <a:p>
            <a:endParaRPr lang="en-US" dirty="0"/>
          </a:p>
          <a:p>
            <a:r>
              <a:rPr lang="en-US" dirty="0"/>
              <a:t>When we change a parameter, it’s going to affect predictions for all individuals, not just one of them</a:t>
            </a:r>
          </a:p>
          <a:p>
            <a:r>
              <a:rPr lang="en-US" dirty="0"/>
              <a:t>So, we might want to make the predicted value of p2 lower to bring it more in line with the observed outcome</a:t>
            </a:r>
          </a:p>
          <a:p>
            <a:endParaRPr lang="en-US" dirty="0"/>
          </a:p>
          <a:p>
            <a:r>
              <a:rPr lang="en-US" dirty="0"/>
              <a:t>But, changing a parameter to decrease the prediction for p2 might also </a:t>
            </a:r>
            <a:r>
              <a:rPr lang="en-US" i="1" dirty="0"/>
              <a:t>increase </a:t>
            </a:r>
            <a:r>
              <a:rPr lang="en-US" i="0" dirty="0"/>
              <a:t>the predicted value for p3, for instance</a:t>
            </a:r>
          </a:p>
          <a:p>
            <a:r>
              <a:rPr lang="en-US" i="0" dirty="0"/>
              <a:t>We want values that maximize the likelihood across the whole training set</a:t>
            </a:r>
          </a:p>
          <a:p>
            <a:r>
              <a:rPr lang="en-US" i="0" dirty="0"/>
              <a:t>In other words, the parameters that make the predictions align best with the observed outcomes </a:t>
            </a:r>
            <a:r>
              <a:rPr lang="en-US" i="1" dirty="0"/>
              <a:t>on average</a:t>
            </a:r>
            <a:r>
              <a:rPr lang="en-US" i="0" dirty="0"/>
              <a:t> </a:t>
            </a:r>
          </a:p>
        </p:txBody>
      </p:sp>
      <p:sp>
        <p:nvSpPr>
          <p:cNvPr id="4" name="Slide Number Placeholder 3"/>
          <p:cNvSpPr>
            <a:spLocks noGrp="1"/>
          </p:cNvSpPr>
          <p:nvPr>
            <p:ph type="sldNum" sz="quarter" idx="10"/>
          </p:nvPr>
        </p:nvSpPr>
        <p:spPr/>
        <p:txBody>
          <a:bodyPr/>
          <a:lstStyle/>
          <a:p>
            <a:fld id="{0175F3A6-6971-5D47-A3A5-1EDC47BAF5FB}" type="slidenum">
              <a:rPr lang="en-US" smtClean="0"/>
              <a:t>9</a:t>
            </a:fld>
            <a:endParaRPr lang="en-US"/>
          </a:p>
        </p:txBody>
      </p:sp>
    </p:spTree>
    <p:extLst>
      <p:ext uri="{BB962C8B-B14F-4D97-AF65-F5344CB8AC3E}">
        <p14:creationId xmlns:p14="http://schemas.microsoft.com/office/powerpoint/2010/main" val="4092777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88343-DD58-ED44-BBF7-C191112130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DC547FF-7228-9D4E-A877-E135868ED4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4927A0-9D7B-E144-9EF6-99AB0DCAD15B}"/>
              </a:ext>
            </a:extLst>
          </p:cNvPr>
          <p:cNvSpPr>
            <a:spLocks noGrp="1"/>
          </p:cNvSpPr>
          <p:nvPr>
            <p:ph type="dt" sz="half" idx="10"/>
          </p:nvPr>
        </p:nvSpPr>
        <p:spPr/>
        <p:txBody>
          <a:bodyPr/>
          <a:lstStyle/>
          <a:p>
            <a:fld id="{433AC57A-61FE-6142-A5A5-4D3CD7D6511B}" type="datetimeFigureOut">
              <a:rPr lang="en-US" smtClean="0"/>
              <a:t>9/24/21</a:t>
            </a:fld>
            <a:endParaRPr lang="en-US"/>
          </a:p>
        </p:txBody>
      </p:sp>
      <p:sp>
        <p:nvSpPr>
          <p:cNvPr id="5" name="Footer Placeholder 4">
            <a:extLst>
              <a:ext uri="{FF2B5EF4-FFF2-40B4-BE49-F238E27FC236}">
                <a16:creationId xmlns:a16="http://schemas.microsoft.com/office/drawing/2014/main" id="{61E192D4-BEA0-6D42-AE95-FCEA859BE4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BE0D03-F261-8744-99E4-D82D5B9F1DA4}"/>
              </a:ext>
            </a:extLst>
          </p:cNvPr>
          <p:cNvSpPr>
            <a:spLocks noGrp="1"/>
          </p:cNvSpPr>
          <p:nvPr>
            <p:ph type="sldNum" sz="quarter" idx="12"/>
          </p:nvPr>
        </p:nvSpPr>
        <p:spPr/>
        <p:txBody>
          <a:bodyPr/>
          <a:lstStyle/>
          <a:p>
            <a:fld id="{4A5D8F47-401F-274A-9172-5A67D1D0A3B6}" type="slidenum">
              <a:rPr lang="en-US" smtClean="0"/>
              <a:t>‹#›</a:t>
            </a:fld>
            <a:endParaRPr lang="en-US"/>
          </a:p>
        </p:txBody>
      </p:sp>
    </p:spTree>
    <p:extLst>
      <p:ext uri="{BB962C8B-B14F-4D97-AF65-F5344CB8AC3E}">
        <p14:creationId xmlns:p14="http://schemas.microsoft.com/office/powerpoint/2010/main" val="4159071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DEEEC-E7A1-8E46-9266-D2A599B9883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45375F6-D327-CE43-B971-A419B6D6FB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4DB074-0F21-0F44-9263-16CC33E4319D}"/>
              </a:ext>
            </a:extLst>
          </p:cNvPr>
          <p:cNvSpPr>
            <a:spLocks noGrp="1"/>
          </p:cNvSpPr>
          <p:nvPr>
            <p:ph type="dt" sz="half" idx="10"/>
          </p:nvPr>
        </p:nvSpPr>
        <p:spPr/>
        <p:txBody>
          <a:bodyPr/>
          <a:lstStyle/>
          <a:p>
            <a:fld id="{433AC57A-61FE-6142-A5A5-4D3CD7D6511B}" type="datetimeFigureOut">
              <a:rPr lang="en-US" smtClean="0"/>
              <a:t>9/24/21</a:t>
            </a:fld>
            <a:endParaRPr lang="en-US"/>
          </a:p>
        </p:txBody>
      </p:sp>
      <p:sp>
        <p:nvSpPr>
          <p:cNvPr id="5" name="Footer Placeholder 4">
            <a:extLst>
              <a:ext uri="{FF2B5EF4-FFF2-40B4-BE49-F238E27FC236}">
                <a16:creationId xmlns:a16="http://schemas.microsoft.com/office/drawing/2014/main" id="{12DEB023-1A0B-3547-AD64-1466F1E6C9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1B7E93-CEDA-8448-9ABB-2699735BE403}"/>
              </a:ext>
            </a:extLst>
          </p:cNvPr>
          <p:cNvSpPr>
            <a:spLocks noGrp="1"/>
          </p:cNvSpPr>
          <p:nvPr>
            <p:ph type="sldNum" sz="quarter" idx="12"/>
          </p:nvPr>
        </p:nvSpPr>
        <p:spPr/>
        <p:txBody>
          <a:bodyPr/>
          <a:lstStyle/>
          <a:p>
            <a:fld id="{4A5D8F47-401F-274A-9172-5A67D1D0A3B6}" type="slidenum">
              <a:rPr lang="en-US" smtClean="0"/>
              <a:t>‹#›</a:t>
            </a:fld>
            <a:endParaRPr lang="en-US"/>
          </a:p>
        </p:txBody>
      </p:sp>
    </p:spTree>
    <p:extLst>
      <p:ext uri="{BB962C8B-B14F-4D97-AF65-F5344CB8AC3E}">
        <p14:creationId xmlns:p14="http://schemas.microsoft.com/office/powerpoint/2010/main" val="3678616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678466-759E-CC4C-9885-80C88E23A5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28545A9-81B3-A34F-80C4-F7AEBE88FE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F2F236-1443-E14C-89FB-F8417A84630E}"/>
              </a:ext>
            </a:extLst>
          </p:cNvPr>
          <p:cNvSpPr>
            <a:spLocks noGrp="1"/>
          </p:cNvSpPr>
          <p:nvPr>
            <p:ph type="dt" sz="half" idx="10"/>
          </p:nvPr>
        </p:nvSpPr>
        <p:spPr/>
        <p:txBody>
          <a:bodyPr/>
          <a:lstStyle/>
          <a:p>
            <a:fld id="{433AC57A-61FE-6142-A5A5-4D3CD7D6511B}" type="datetimeFigureOut">
              <a:rPr lang="en-US" smtClean="0"/>
              <a:t>9/24/21</a:t>
            </a:fld>
            <a:endParaRPr lang="en-US"/>
          </a:p>
        </p:txBody>
      </p:sp>
      <p:sp>
        <p:nvSpPr>
          <p:cNvPr id="5" name="Footer Placeholder 4">
            <a:extLst>
              <a:ext uri="{FF2B5EF4-FFF2-40B4-BE49-F238E27FC236}">
                <a16:creationId xmlns:a16="http://schemas.microsoft.com/office/drawing/2014/main" id="{82E58E2B-7683-FD42-8CF8-21A3A6BC41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E21F95-EDB6-CB4D-8BAE-102280CBD99E}"/>
              </a:ext>
            </a:extLst>
          </p:cNvPr>
          <p:cNvSpPr>
            <a:spLocks noGrp="1"/>
          </p:cNvSpPr>
          <p:nvPr>
            <p:ph type="sldNum" sz="quarter" idx="12"/>
          </p:nvPr>
        </p:nvSpPr>
        <p:spPr/>
        <p:txBody>
          <a:bodyPr/>
          <a:lstStyle/>
          <a:p>
            <a:fld id="{4A5D8F47-401F-274A-9172-5A67D1D0A3B6}" type="slidenum">
              <a:rPr lang="en-US" smtClean="0"/>
              <a:t>‹#›</a:t>
            </a:fld>
            <a:endParaRPr lang="en-US"/>
          </a:p>
        </p:txBody>
      </p:sp>
    </p:spTree>
    <p:extLst>
      <p:ext uri="{BB962C8B-B14F-4D97-AF65-F5344CB8AC3E}">
        <p14:creationId xmlns:p14="http://schemas.microsoft.com/office/powerpoint/2010/main" val="532780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F517B-9B78-0841-B578-AB75013FDE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856C1E-7919-6144-9D7A-D28414B077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A64E5D-9111-FA4E-9FAE-D69A442D1EDA}"/>
              </a:ext>
            </a:extLst>
          </p:cNvPr>
          <p:cNvSpPr>
            <a:spLocks noGrp="1"/>
          </p:cNvSpPr>
          <p:nvPr>
            <p:ph type="dt" sz="half" idx="10"/>
          </p:nvPr>
        </p:nvSpPr>
        <p:spPr/>
        <p:txBody>
          <a:bodyPr/>
          <a:lstStyle/>
          <a:p>
            <a:fld id="{433AC57A-61FE-6142-A5A5-4D3CD7D6511B}" type="datetimeFigureOut">
              <a:rPr lang="en-US" smtClean="0"/>
              <a:t>9/24/21</a:t>
            </a:fld>
            <a:endParaRPr lang="en-US"/>
          </a:p>
        </p:txBody>
      </p:sp>
      <p:sp>
        <p:nvSpPr>
          <p:cNvPr id="5" name="Footer Placeholder 4">
            <a:extLst>
              <a:ext uri="{FF2B5EF4-FFF2-40B4-BE49-F238E27FC236}">
                <a16:creationId xmlns:a16="http://schemas.microsoft.com/office/drawing/2014/main" id="{04CAE6A9-16A2-D14F-A33B-78F73227A8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574F52-D21F-794C-96BF-35ACD7A97106}"/>
              </a:ext>
            </a:extLst>
          </p:cNvPr>
          <p:cNvSpPr>
            <a:spLocks noGrp="1"/>
          </p:cNvSpPr>
          <p:nvPr>
            <p:ph type="sldNum" sz="quarter" idx="12"/>
          </p:nvPr>
        </p:nvSpPr>
        <p:spPr/>
        <p:txBody>
          <a:bodyPr/>
          <a:lstStyle/>
          <a:p>
            <a:fld id="{4A5D8F47-401F-274A-9172-5A67D1D0A3B6}" type="slidenum">
              <a:rPr lang="en-US" smtClean="0"/>
              <a:t>‹#›</a:t>
            </a:fld>
            <a:endParaRPr lang="en-US"/>
          </a:p>
        </p:txBody>
      </p:sp>
    </p:spTree>
    <p:extLst>
      <p:ext uri="{BB962C8B-B14F-4D97-AF65-F5344CB8AC3E}">
        <p14:creationId xmlns:p14="http://schemas.microsoft.com/office/powerpoint/2010/main" val="2148849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2794C-3B40-864A-8CC4-2984668B3F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F4F653D-1380-CD42-8F98-0696A12EB2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EDCDC2A-9D03-194A-9FF6-A3F33D8DC5B1}"/>
              </a:ext>
            </a:extLst>
          </p:cNvPr>
          <p:cNvSpPr>
            <a:spLocks noGrp="1"/>
          </p:cNvSpPr>
          <p:nvPr>
            <p:ph type="dt" sz="half" idx="10"/>
          </p:nvPr>
        </p:nvSpPr>
        <p:spPr/>
        <p:txBody>
          <a:bodyPr/>
          <a:lstStyle/>
          <a:p>
            <a:fld id="{433AC57A-61FE-6142-A5A5-4D3CD7D6511B}" type="datetimeFigureOut">
              <a:rPr lang="en-US" smtClean="0"/>
              <a:t>9/24/21</a:t>
            </a:fld>
            <a:endParaRPr lang="en-US"/>
          </a:p>
        </p:txBody>
      </p:sp>
      <p:sp>
        <p:nvSpPr>
          <p:cNvPr id="5" name="Footer Placeholder 4">
            <a:extLst>
              <a:ext uri="{FF2B5EF4-FFF2-40B4-BE49-F238E27FC236}">
                <a16:creationId xmlns:a16="http://schemas.microsoft.com/office/drawing/2014/main" id="{EAB1D75F-6C7E-3B4F-B423-9AF1E04F23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4134E4-C8FD-1542-B1C8-DB220F046ECA}"/>
              </a:ext>
            </a:extLst>
          </p:cNvPr>
          <p:cNvSpPr>
            <a:spLocks noGrp="1"/>
          </p:cNvSpPr>
          <p:nvPr>
            <p:ph type="sldNum" sz="quarter" idx="12"/>
          </p:nvPr>
        </p:nvSpPr>
        <p:spPr/>
        <p:txBody>
          <a:bodyPr/>
          <a:lstStyle/>
          <a:p>
            <a:fld id="{4A5D8F47-401F-274A-9172-5A67D1D0A3B6}" type="slidenum">
              <a:rPr lang="en-US" smtClean="0"/>
              <a:t>‹#›</a:t>
            </a:fld>
            <a:endParaRPr lang="en-US"/>
          </a:p>
        </p:txBody>
      </p:sp>
    </p:spTree>
    <p:extLst>
      <p:ext uri="{BB962C8B-B14F-4D97-AF65-F5344CB8AC3E}">
        <p14:creationId xmlns:p14="http://schemas.microsoft.com/office/powerpoint/2010/main" val="431970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B52C3-E32B-284D-BFEC-E6D0AB2471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AF35AD-4689-934B-90AA-BADEEE39E9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0057A91-C4B2-8A4B-93A5-75E9747995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3399E2F-74DC-404E-B35A-D7521948FC41}"/>
              </a:ext>
            </a:extLst>
          </p:cNvPr>
          <p:cNvSpPr>
            <a:spLocks noGrp="1"/>
          </p:cNvSpPr>
          <p:nvPr>
            <p:ph type="dt" sz="half" idx="10"/>
          </p:nvPr>
        </p:nvSpPr>
        <p:spPr/>
        <p:txBody>
          <a:bodyPr/>
          <a:lstStyle/>
          <a:p>
            <a:fld id="{433AC57A-61FE-6142-A5A5-4D3CD7D6511B}" type="datetimeFigureOut">
              <a:rPr lang="en-US" smtClean="0"/>
              <a:t>9/24/21</a:t>
            </a:fld>
            <a:endParaRPr lang="en-US"/>
          </a:p>
        </p:txBody>
      </p:sp>
      <p:sp>
        <p:nvSpPr>
          <p:cNvPr id="6" name="Footer Placeholder 5">
            <a:extLst>
              <a:ext uri="{FF2B5EF4-FFF2-40B4-BE49-F238E27FC236}">
                <a16:creationId xmlns:a16="http://schemas.microsoft.com/office/drawing/2014/main" id="{9788032A-DB26-BD4A-8CF5-99DE499F1D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9411CC-9060-7A4F-BDD9-ED1CF5224405}"/>
              </a:ext>
            </a:extLst>
          </p:cNvPr>
          <p:cNvSpPr>
            <a:spLocks noGrp="1"/>
          </p:cNvSpPr>
          <p:nvPr>
            <p:ph type="sldNum" sz="quarter" idx="12"/>
          </p:nvPr>
        </p:nvSpPr>
        <p:spPr/>
        <p:txBody>
          <a:bodyPr/>
          <a:lstStyle/>
          <a:p>
            <a:fld id="{4A5D8F47-401F-274A-9172-5A67D1D0A3B6}" type="slidenum">
              <a:rPr lang="en-US" smtClean="0"/>
              <a:t>‹#›</a:t>
            </a:fld>
            <a:endParaRPr lang="en-US"/>
          </a:p>
        </p:txBody>
      </p:sp>
    </p:spTree>
    <p:extLst>
      <p:ext uri="{BB962C8B-B14F-4D97-AF65-F5344CB8AC3E}">
        <p14:creationId xmlns:p14="http://schemas.microsoft.com/office/powerpoint/2010/main" val="2985165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549FC-65EB-9F4D-A683-2157EA79F1C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3D7D44F-95DB-A848-8892-72B3AA7BB8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522C79-4037-AD4C-A939-B23FA174346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8FC2A90-F9E1-0E4A-B3D9-2B6E1456FC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B6C7F6-213C-784A-A810-0DC15ECE20F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36E0E68-20FD-1543-8E79-1555DA77FC39}"/>
              </a:ext>
            </a:extLst>
          </p:cNvPr>
          <p:cNvSpPr>
            <a:spLocks noGrp="1"/>
          </p:cNvSpPr>
          <p:nvPr>
            <p:ph type="dt" sz="half" idx="10"/>
          </p:nvPr>
        </p:nvSpPr>
        <p:spPr/>
        <p:txBody>
          <a:bodyPr/>
          <a:lstStyle/>
          <a:p>
            <a:fld id="{433AC57A-61FE-6142-A5A5-4D3CD7D6511B}" type="datetimeFigureOut">
              <a:rPr lang="en-US" smtClean="0"/>
              <a:t>9/24/21</a:t>
            </a:fld>
            <a:endParaRPr lang="en-US"/>
          </a:p>
        </p:txBody>
      </p:sp>
      <p:sp>
        <p:nvSpPr>
          <p:cNvPr id="8" name="Footer Placeholder 7">
            <a:extLst>
              <a:ext uri="{FF2B5EF4-FFF2-40B4-BE49-F238E27FC236}">
                <a16:creationId xmlns:a16="http://schemas.microsoft.com/office/drawing/2014/main" id="{C8CA5922-D590-734A-88F2-9F751E7F42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F7C02DB-867F-9B44-ADF6-7F318473D9BB}"/>
              </a:ext>
            </a:extLst>
          </p:cNvPr>
          <p:cNvSpPr>
            <a:spLocks noGrp="1"/>
          </p:cNvSpPr>
          <p:nvPr>
            <p:ph type="sldNum" sz="quarter" idx="12"/>
          </p:nvPr>
        </p:nvSpPr>
        <p:spPr/>
        <p:txBody>
          <a:bodyPr/>
          <a:lstStyle/>
          <a:p>
            <a:fld id="{4A5D8F47-401F-274A-9172-5A67D1D0A3B6}" type="slidenum">
              <a:rPr lang="en-US" smtClean="0"/>
              <a:t>‹#›</a:t>
            </a:fld>
            <a:endParaRPr lang="en-US"/>
          </a:p>
        </p:txBody>
      </p:sp>
    </p:spTree>
    <p:extLst>
      <p:ext uri="{BB962C8B-B14F-4D97-AF65-F5344CB8AC3E}">
        <p14:creationId xmlns:p14="http://schemas.microsoft.com/office/powerpoint/2010/main" val="167376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602CE-A117-3540-A081-74F3544A1C0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BA1B5DC-8CAD-9B4B-9FC4-97A66F6218C5}"/>
              </a:ext>
            </a:extLst>
          </p:cNvPr>
          <p:cNvSpPr>
            <a:spLocks noGrp="1"/>
          </p:cNvSpPr>
          <p:nvPr>
            <p:ph type="dt" sz="half" idx="10"/>
          </p:nvPr>
        </p:nvSpPr>
        <p:spPr/>
        <p:txBody>
          <a:bodyPr/>
          <a:lstStyle/>
          <a:p>
            <a:fld id="{433AC57A-61FE-6142-A5A5-4D3CD7D6511B}" type="datetimeFigureOut">
              <a:rPr lang="en-US" smtClean="0"/>
              <a:t>9/24/21</a:t>
            </a:fld>
            <a:endParaRPr lang="en-US"/>
          </a:p>
        </p:txBody>
      </p:sp>
      <p:sp>
        <p:nvSpPr>
          <p:cNvPr id="4" name="Footer Placeholder 3">
            <a:extLst>
              <a:ext uri="{FF2B5EF4-FFF2-40B4-BE49-F238E27FC236}">
                <a16:creationId xmlns:a16="http://schemas.microsoft.com/office/drawing/2014/main" id="{75FAA2C7-BA08-6E44-838C-EB7853DDA4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671F8D3-AAF1-7449-A983-C14BB99DC49D}"/>
              </a:ext>
            </a:extLst>
          </p:cNvPr>
          <p:cNvSpPr>
            <a:spLocks noGrp="1"/>
          </p:cNvSpPr>
          <p:nvPr>
            <p:ph type="sldNum" sz="quarter" idx="12"/>
          </p:nvPr>
        </p:nvSpPr>
        <p:spPr/>
        <p:txBody>
          <a:bodyPr/>
          <a:lstStyle/>
          <a:p>
            <a:fld id="{4A5D8F47-401F-274A-9172-5A67D1D0A3B6}" type="slidenum">
              <a:rPr lang="en-US" smtClean="0"/>
              <a:t>‹#›</a:t>
            </a:fld>
            <a:endParaRPr lang="en-US"/>
          </a:p>
        </p:txBody>
      </p:sp>
    </p:spTree>
    <p:extLst>
      <p:ext uri="{BB962C8B-B14F-4D97-AF65-F5344CB8AC3E}">
        <p14:creationId xmlns:p14="http://schemas.microsoft.com/office/powerpoint/2010/main" val="3772174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4E2ACC-E072-A948-84F4-F01F1D236422}"/>
              </a:ext>
            </a:extLst>
          </p:cNvPr>
          <p:cNvSpPr>
            <a:spLocks noGrp="1"/>
          </p:cNvSpPr>
          <p:nvPr>
            <p:ph type="dt" sz="half" idx="10"/>
          </p:nvPr>
        </p:nvSpPr>
        <p:spPr/>
        <p:txBody>
          <a:bodyPr/>
          <a:lstStyle/>
          <a:p>
            <a:fld id="{433AC57A-61FE-6142-A5A5-4D3CD7D6511B}" type="datetimeFigureOut">
              <a:rPr lang="en-US" smtClean="0"/>
              <a:t>9/24/21</a:t>
            </a:fld>
            <a:endParaRPr lang="en-US"/>
          </a:p>
        </p:txBody>
      </p:sp>
      <p:sp>
        <p:nvSpPr>
          <p:cNvPr id="3" name="Footer Placeholder 2">
            <a:extLst>
              <a:ext uri="{FF2B5EF4-FFF2-40B4-BE49-F238E27FC236}">
                <a16:creationId xmlns:a16="http://schemas.microsoft.com/office/drawing/2014/main" id="{91D3909E-EA1F-9F40-B919-0FC0FEC5C3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C27905F-8453-604C-AD64-37199E064838}"/>
              </a:ext>
            </a:extLst>
          </p:cNvPr>
          <p:cNvSpPr>
            <a:spLocks noGrp="1"/>
          </p:cNvSpPr>
          <p:nvPr>
            <p:ph type="sldNum" sz="quarter" idx="12"/>
          </p:nvPr>
        </p:nvSpPr>
        <p:spPr/>
        <p:txBody>
          <a:bodyPr/>
          <a:lstStyle/>
          <a:p>
            <a:fld id="{4A5D8F47-401F-274A-9172-5A67D1D0A3B6}" type="slidenum">
              <a:rPr lang="en-US" smtClean="0"/>
              <a:t>‹#›</a:t>
            </a:fld>
            <a:endParaRPr lang="en-US"/>
          </a:p>
        </p:txBody>
      </p:sp>
    </p:spTree>
    <p:extLst>
      <p:ext uri="{BB962C8B-B14F-4D97-AF65-F5344CB8AC3E}">
        <p14:creationId xmlns:p14="http://schemas.microsoft.com/office/powerpoint/2010/main" val="4065698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0277D-20BF-824E-9DEB-6B23085E83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2BF6F0-67D2-734A-98C4-64D1E5F70F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995F1D-8F94-9448-871E-8BA22D8400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0F3637-AAE0-C941-9219-3F82F6D98B92}"/>
              </a:ext>
            </a:extLst>
          </p:cNvPr>
          <p:cNvSpPr>
            <a:spLocks noGrp="1"/>
          </p:cNvSpPr>
          <p:nvPr>
            <p:ph type="dt" sz="half" idx="10"/>
          </p:nvPr>
        </p:nvSpPr>
        <p:spPr/>
        <p:txBody>
          <a:bodyPr/>
          <a:lstStyle/>
          <a:p>
            <a:fld id="{433AC57A-61FE-6142-A5A5-4D3CD7D6511B}" type="datetimeFigureOut">
              <a:rPr lang="en-US" smtClean="0"/>
              <a:t>9/24/21</a:t>
            </a:fld>
            <a:endParaRPr lang="en-US"/>
          </a:p>
        </p:txBody>
      </p:sp>
      <p:sp>
        <p:nvSpPr>
          <p:cNvPr id="6" name="Footer Placeholder 5">
            <a:extLst>
              <a:ext uri="{FF2B5EF4-FFF2-40B4-BE49-F238E27FC236}">
                <a16:creationId xmlns:a16="http://schemas.microsoft.com/office/drawing/2014/main" id="{517BB0AB-23DA-854E-8BC1-08F629F51E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B77317-B55C-4946-86D9-BA17DCAEDFB3}"/>
              </a:ext>
            </a:extLst>
          </p:cNvPr>
          <p:cNvSpPr>
            <a:spLocks noGrp="1"/>
          </p:cNvSpPr>
          <p:nvPr>
            <p:ph type="sldNum" sz="quarter" idx="12"/>
          </p:nvPr>
        </p:nvSpPr>
        <p:spPr/>
        <p:txBody>
          <a:bodyPr/>
          <a:lstStyle/>
          <a:p>
            <a:fld id="{4A5D8F47-401F-274A-9172-5A67D1D0A3B6}" type="slidenum">
              <a:rPr lang="en-US" smtClean="0"/>
              <a:t>‹#›</a:t>
            </a:fld>
            <a:endParaRPr lang="en-US"/>
          </a:p>
        </p:txBody>
      </p:sp>
    </p:spTree>
    <p:extLst>
      <p:ext uri="{BB962C8B-B14F-4D97-AF65-F5344CB8AC3E}">
        <p14:creationId xmlns:p14="http://schemas.microsoft.com/office/powerpoint/2010/main" val="1872819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24918-7E7D-3A4C-974E-4D982625C9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5776AC-44CA-A246-B25A-01A590F697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EC1FBEA-A250-9449-B5A6-452B022D54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CCE5E4-02C6-F849-BF5A-5C9599CFEED9}"/>
              </a:ext>
            </a:extLst>
          </p:cNvPr>
          <p:cNvSpPr>
            <a:spLocks noGrp="1"/>
          </p:cNvSpPr>
          <p:nvPr>
            <p:ph type="dt" sz="half" idx="10"/>
          </p:nvPr>
        </p:nvSpPr>
        <p:spPr/>
        <p:txBody>
          <a:bodyPr/>
          <a:lstStyle/>
          <a:p>
            <a:fld id="{433AC57A-61FE-6142-A5A5-4D3CD7D6511B}" type="datetimeFigureOut">
              <a:rPr lang="en-US" smtClean="0"/>
              <a:t>9/24/21</a:t>
            </a:fld>
            <a:endParaRPr lang="en-US"/>
          </a:p>
        </p:txBody>
      </p:sp>
      <p:sp>
        <p:nvSpPr>
          <p:cNvPr id="6" name="Footer Placeholder 5">
            <a:extLst>
              <a:ext uri="{FF2B5EF4-FFF2-40B4-BE49-F238E27FC236}">
                <a16:creationId xmlns:a16="http://schemas.microsoft.com/office/drawing/2014/main" id="{025EBDBD-995C-EF41-9082-5EABC17490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922CA0-9C60-884D-ABE7-87685812BED5}"/>
              </a:ext>
            </a:extLst>
          </p:cNvPr>
          <p:cNvSpPr>
            <a:spLocks noGrp="1"/>
          </p:cNvSpPr>
          <p:nvPr>
            <p:ph type="sldNum" sz="quarter" idx="12"/>
          </p:nvPr>
        </p:nvSpPr>
        <p:spPr/>
        <p:txBody>
          <a:bodyPr/>
          <a:lstStyle/>
          <a:p>
            <a:fld id="{4A5D8F47-401F-274A-9172-5A67D1D0A3B6}" type="slidenum">
              <a:rPr lang="en-US" smtClean="0"/>
              <a:t>‹#›</a:t>
            </a:fld>
            <a:endParaRPr lang="en-US"/>
          </a:p>
        </p:txBody>
      </p:sp>
    </p:spTree>
    <p:extLst>
      <p:ext uri="{BB962C8B-B14F-4D97-AF65-F5344CB8AC3E}">
        <p14:creationId xmlns:p14="http://schemas.microsoft.com/office/powerpoint/2010/main" val="1716583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BB2CE3-E49E-214A-BA34-64EC7DDB09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62C094-21FD-E74A-9EDB-12B55C5258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7848AC-70CD-9545-870F-ADDC8F4A98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3AC57A-61FE-6142-A5A5-4D3CD7D6511B}" type="datetimeFigureOut">
              <a:rPr lang="en-US" smtClean="0"/>
              <a:t>9/24/21</a:t>
            </a:fld>
            <a:endParaRPr lang="en-US"/>
          </a:p>
        </p:txBody>
      </p:sp>
      <p:sp>
        <p:nvSpPr>
          <p:cNvPr id="5" name="Footer Placeholder 4">
            <a:extLst>
              <a:ext uri="{FF2B5EF4-FFF2-40B4-BE49-F238E27FC236}">
                <a16:creationId xmlns:a16="http://schemas.microsoft.com/office/drawing/2014/main" id="{B11728FF-9058-CA47-B8D0-D66D2E671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CF5ED8A-326F-A142-8D11-2EB84CFF73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5D8F47-401F-274A-9172-5A67D1D0A3B6}" type="slidenum">
              <a:rPr lang="en-US" smtClean="0"/>
              <a:t>‹#›</a:t>
            </a:fld>
            <a:endParaRPr lang="en-US"/>
          </a:p>
        </p:txBody>
      </p:sp>
    </p:spTree>
    <p:extLst>
      <p:ext uri="{BB962C8B-B14F-4D97-AF65-F5344CB8AC3E}">
        <p14:creationId xmlns:p14="http://schemas.microsoft.com/office/powerpoint/2010/main" val="6430144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4.png"/><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4.png"/><Relationship Id="rId5" Type="http://schemas.openxmlformats.org/officeDocument/2006/relationships/image" Target="../media/image16.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4.png"/><Relationship Id="rId5" Type="http://schemas.openxmlformats.org/officeDocument/2006/relationships/image" Target="../media/image18.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1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21.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slideLayout" Target="../slideLayouts/slideLayout2.xml"/><Relationship Id="rId7" Type="http://schemas.openxmlformats.org/officeDocument/2006/relationships/image" Target="../media/image21.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17.xml"/><Relationship Id="rId9"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110.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1.png"/><Relationship Id="rId5" Type="http://schemas.openxmlformats.org/officeDocument/2006/relationships/image" Target="../media/image17.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22.png"/><Relationship Id="rId5" Type="http://schemas.openxmlformats.org/officeDocument/2006/relationships/image" Target="../media/image18.tiff"/><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11.png"/><Relationship Id="rId5" Type="http://schemas.openxmlformats.org/officeDocument/2006/relationships/image" Target="../media/image23.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2.xml"/><Relationship Id="rId7" Type="http://schemas.openxmlformats.org/officeDocument/2006/relationships/image" Target="../media/image26.png"/><Relationship Id="rId12" Type="http://schemas.openxmlformats.org/officeDocument/2006/relationships/image" Target="../media/image2.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notesSlide" Target="../notesSlides/notesSlide24.xml"/><Relationship Id="rId9"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2.png"/><Relationship Id="rId5" Type="http://schemas.openxmlformats.org/officeDocument/2006/relationships/image" Target="../media/image4.gif"/><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8" Type="http://schemas.openxmlformats.org/officeDocument/2006/relationships/image" Target="../media/image34.tiff"/><Relationship Id="rId13" Type="http://schemas.openxmlformats.org/officeDocument/2006/relationships/image" Target="../media/image39.tiff"/><Relationship Id="rId3" Type="http://schemas.openxmlformats.org/officeDocument/2006/relationships/slideLayout" Target="../slideLayouts/slideLayout2.xml"/><Relationship Id="rId7" Type="http://schemas.openxmlformats.org/officeDocument/2006/relationships/image" Target="../media/image33.tiff"/><Relationship Id="rId12" Type="http://schemas.openxmlformats.org/officeDocument/2006/relationships/image" Target="../media/image38.tiff"/><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32.png"/><Relationship Id="rId11" Type="http://schemas.openxmlformats.org/officeDocument/2006/relationships/image" Target="../media/image37.tiff"/><Relationship Id="rId5" Type="http://schemas.openxmlformats.org/officeDocument/2006/relationships/image" Target="../media/image31.jpeg"/><Relationship Id="rId10" Type="http://schemas.openxmlformats.org/officeDocument/2006/relationships/image" Target="../media/image36.tiff"/><Relationship Id="rId4" Type="http://schemas.openxmlformats.org/officeDocument/2006/relationships/notesSlide" Target="../notesSlides/notesSlide27.xml"/><Relationship Id="rId9" Type="http://schemas.openxmlformats.org/officeDocument/2006/relationships/image" Target="../media/image35.tiff"/><Relationship Id="rId1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42.tiff"/><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41.png"/><Relationship Id="rId5" Type="http://schemas.openxmlformats.org/officeDocument/2006/relationships/image" Target="../media/image40.jpe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2.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1.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4.gif"/><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png"/><Relationship Id="rId5" Type="http://schemas.openxmlformats.org/officeDocument/2006/relationships/image" Target="../media/image5.tiff"/><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5.tiff"/><Relationship Id="rId5" Type="http://schemas.openxmlformats.org/officeDocument/2006/relationships/image" Target="../media/image8.png"/><Relationship Id="rId4" Type="http://schemas.openxmlformats.org/officeDocument/2006/relationships/notesSlide" Target="../notesSlides/notesSlide6.xml"/><Relationship Id="rId9"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5.tiff"/><Relationship Id="rId5" Type="http://schemas.openxmlformats.org/officeDocument/2006/relationships/image" Target="../media/image9.png"/><Relationship Id="rId4" Type="http://schemas.openxmlformats.org/officeDocument/2006/relationships/notesSlide" Target="../notesSlides/notesSlide7.xml"/><Relationship Id="rId9"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5.tiff"/><Relationship Id="rId5" Type="http://schemas.openxmlformats.org/officeDocument/2006/relationships/image" Target="../media/image12.png"/><Relationship Id="rId4" Type="http://schemas.openxmlformats.org/officeDocument/2006/relationships/notesSlide" Target="../notesSlides/notesSlide8.xml"/><Relationship Id="rId9"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5.tiff"/><Relationship Id="rId5" Type="http://schemas.openxmlformats.org/officeDocument/2006/relationships/image" Target="../media/image10.png"/><Relationship Id="rId4" Type="http://schemas.openxmlformats.org/officeDocument/2006/relationships/notesSlide" Target="../notesSlides/notesSlide9.xml"/><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597901"/>
            <a:ext cx="10363200" cy="3189721"/>
          </a:xfrm>
        </p:spPr>
        <p:txBody>
          <a:bodyPr>
            <a:normAutofit/>
          </a:bodyPr>
          <a:lstStyle/>
          <a:p>
            <a:pPr>
              <a:spcAft>
                <a:spcPts val="1200"/>
              </a:spcAft>
            </a:pPr>
            <a:r>
              <a:rPr lang="en-US" dirty="0"/>
              <a:t>Model Learning</a:t>
            </a:r>
            <a:br>
              <a:rPr lang="en-US" dirty="0"/>
            </a:br>
            <a:endParaRPr lang="en-US" sz="4800" dirty="0"/>
          </a:p>
        </p:txBody>
      </p:sp>
      <p:sp>
        <p:nvSpPr>
          <p:cNvPr id="3" name="Subtitle 2"/>
          <p:cNvSpPr>
            <a:spLocks noGrp="1"/>
          </p:cNvSpPr>
          <p:nvPr>
            <p:ph type="subTitle" idx="1"/>
          </p:nvPr>
        </p:nvSpPr>
        <p:spPr>
          <a:xfrm>
            <a:off x="3027219" y="4276881"/>
            <a:ext cx="6137564" cy="1655763"/>
          </a:xfrm>
        </p:spPr>
        <p:txBody>
          <a:bodyPr>
            <a:normAutofit/>
          </a:bodyPr>
          <a:lstStyle/>
          <a:p>
            <a:endParaRPr lang="en-US" dirty="0"/>
          </a:p>
          <a:p>
            <a:r>
              <a:rPr lang="en-US" dirty="0"/>
              <a:t>Matthew Engelhard</a:t>
            </a:r>
          </a:p>
        </p:txBody>
      </p:sp>
      <p:pic>
        <p:nvPicPr>
          <p:cNvPr id="5" name="Video 4">
            <a:hlinkClick r:id="" action="ppaction://media"/>
            <a:extLst>
              <a:ext uri="{FF2B5EF4-FFF2-40B4-BE49-F238E27FC236}">
                <a16:creationId xmlns:a16="http://schemas.microsoft.com/office/drawing/2014/main" id="{E9A9DDC5-F855-3B45-A9CB-577A6F46437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797466016"/>
      </p:ext>
    </p:extLst>
  </p:cSld>
  <p:clrMapOvr>
    <a:masterClrMapping/>
  </p:clrMapOvr>
  <mc:AlternateContent xmlns:mc="http://schemas.openxmlformats.org/markup-compatibility/2006">
    <mc:Choice xmlns:p14="http://schemas.microsoft.com/office/powerpoint/2010/main" Requires="p14">
      <p:transition spd="slow" p14:dur="2000" advTm="51752"/>
    </mc:Choice>
    <mc:Fallback>
      <p:transition spd="slow" advTm="517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718"/>
            <a:ext cx="12192000" cy="743871"/>
          </a:xfrm>
        </p:spPr>
        <p:txBody>
          <a:bodyPr>
            <a:noAutofit/>
          </a:bodyPr>
          <a:lstStyle/>
          <a:p>
            <a:pPr algn="ctr">
              <a:spcAft>
                <a:spcPts val="1200"/>
              </a:spcAft>
            </a:pPr>
            <a:r>
              <a:rPr lang="en-US" dirty="0"/>
              <a:t>Logistic Regression Likelihood</a:t>
            </a:r>
            <a:endParaRPr lang="en-US" sz="2400" dirty="0"/>
          </a:p>
        </p:txBody>
      </p:sp>
      <mc:AlternateContent xmlns:mc="http://schemas.openxmlformats.org/markup-compatibility/2006" xmlns:a14="http://schemas.microsoft.com/office/drawing/2010/main">
        <mc:Choice Requires="a14">
          <p:sp>
            <p:nvSpPr>
              <p:cNvPr id="6" name="TextBox 5"/>
              <p:cNvSpPr txBox="1"/>
              <p:nvPr/>
            </p:nvSpPr>
            <p:spPr>
              <a:xfrm>
                <a:off x="6569732" y="1902689"/>
                <a:ext cx="4210915" cy="1241365"/>
              </a:xfrm>
              <a:prstGeom prst="rect">
                <a:avLst/>
              </a:prstGeom>
              <a:noFill/>
            </p:spPr>
            <p:txBody>
              <a:bodyPr wrap="square" rtlCol="0">
                <a:spAutoFit/>
              </a:bodyPr>
              <a:lstStyle/>
              <a:p>
                <a:r>
                  <a:rPr lang="en-US" sz="1600" dirty="0">
                    <a:latin typeface="Cambria Math" panose="02040503050406030204" pitchFamily="18" charset="0"/>
                  </a:rPr>
                  <a:t>The predicted probability of </a:t>
                </a:r>
                <a14:m>
                  <m:oMath xmlns:m="http://schemas.openxmlformats.org/officeDocument/2006/math">
                    <m:r>
                      <a:rPr lang="en-US" sz="1600" i="1" dirty="0">
                        <a:latin typeface="Cambria Math" panose="02040503050406030204" pitchFamily="18" charset="0"/>
                      </a:rPr>
                      <m:t>𝑦</m:t>
                    </m:r>
                    <m:r>
                      <a:rPr lang="en-US" sz="1600" i="1" baseline="-25000" dirty="0" err="1">
                        <a:latin typeface="Cambria Math" panose="02040503050406030204" pitchFamily="18" charset="0"/>
                      </a:rPr>
                      <m:t>𝑖</m:t>
                    </m:r>
                  </m:oMath>
                </a14:m>
                <a:r>
                  <a:rPr lang="en-US" sz="1600" dirty="0">
                    <a:latin typeface="Cambria Math" panose="02040503050406030204" pitchFamily="18" charset="0"/>
                  </a:rPr>
                  <a:t> is:</a:t>
                </a:r>
              </a:p>
              <a:p>
                <a:endParaRPr lang="en-US" sz="1600" dirty="0">
                  <a:latin typeface="Cambria Math" panose="02040503050406030204" pitchFamily="18" charset="0"/>
                </a:endParaRPr>
              </a:p>
              <a:p>
                <a:r>
                  <a:rPr lang="en-US" sz="1600" dirty="0"/>
                  <a:t>	       </a:t>
                </a:r>
                <a14:m>
                  <m:oMath xmlns:m="http://schemas.openxmlformats.org/officeDocument/2006/math">
                    <m:sSub>
                      <m:sSubPr>
                        <m:ctrlPr>
                          <a:rPr lang="en-US" sz="1600" i="1" dirty="0">
                            <a:latin typeface="Cambria Math" panose="02040503050406030204" pitchFamily="18" charset="0"/>
                          </a:rPr>
                        </m:ctrlPr>
                      </m:sSubPr>
                      <m:e>
                        <m:r>
                          <a:rPr lang="en-US" sz="1600" i="1" dirty="0">
                            <a:latin typeface="Cambria Math" panose="02040503050406030204" pitchFamily="18" charset="0"/>
                          </a:rPr>
                          <m:t>𝑝</m:t>
                        </m:r>
                      </m:e>
                      <m:sub>
                        <m:r>
                          <a:rPr lang="en-US" sz="1600" i="1" dirty="0">
                            <a:latin typeface="Cambria Math" panose="02040503050406030204" pitchFamily="18" charset="0"/>
                          </a:rPr>
                          <m:t>𝑖</m:t>
                        </m:r>
                      </m:sub>
                    </m:sSub>
                  </m:oMath>
                </a14:m>
                <a:r>
                  <a:rPr lang="en-US" sz="1600" dirty="0">
                    <a:latin typeface="Cambria Math" panose="02040503050406030204" pitchFamily="18" charset="0"/>
                  </a:rPr>
                  <a:t> 	        if   </a:t>
                </a:r>
                <a14:m>
                  <m:oMath xmlns:m="http://schemas.openxmlformats.org/officeDocument/2006/math">
                    <m:sSub>
                      <m:sSubPr>
                        <m:ctrlPr>
                          <a:rPr lang="en-US" sz="1600" b="0" i="1" dirty="0" smtClean="0">
                            <a:latin typeface="Cambria Math" panose="02040503050406030204" pitchFamily="18" charset="0"/>
                          </a:rPr>
                        </m:ctrlPr>
                      </m:sSubPr>
                      <m:e>
                        <m:r>
                          <a:rPr lang="en-US" sz="1600" b="0" i="1" dirty="0" smtClean="0">
                            <a:latin typeface="Cambria Math" panose="02040503050406030204" pitchFamily="18" charset="0"/>
                          </a:rPr>
                          <m:t>𝑦</m:t>
                        </m:r>
                      </m:e>
                      <m:sub>
                        <m:r>
                          <a:rPr lang="en-US" sz="1600" b="0" i="1" dirty="0" smtClean="0">
                            <a:latin typeface="Cambria Math" panose="02040503050406030204" pitchFamily="18" charset="0"/>
                          </a:rPr>
                          <m:t>𝑖</m:t>
                        </m:r>
                      </m:sub>
                    </m:sSub>
                    <m:r>
                      <a:rPr lang="en-US" sz="1600" i="1" dirty="0">
                        <a:latin typeface="Cambria Math" panose="02040503050406030204" pitchFamily="18" charset="0"/>
                      </a:rPr>
                      <m:t>=1</m:t>
                    </m:r>
                  </m:oMath>
                </a14:m>
                <a:endParaRPr lang="en-US" sz="1600" dirty="0">
                  <a:latin typeface="Cambria Math" panose="02040503050406030204" pitchFamily="18" charset="0"/>
                </a:endParaRPr>
              </a:p>
              <a:p>
                <a:r>
                  <a:rPr lang="en-US" sz="1600" dirty="0"/>
                  <a:t>	       </a:t>
                </a:r>
                <a14:m>
                  <m:oMath xmlns:m="http://schemas.openxmlformats.org/officeDocument/2006/math">
                    <m:r>
                      <a:rPr lang="en-US" sz="1600" i="1" dirty="0">
                        <a:latin typeface="Cambria Math" panose="02040503050406030204" pitchFamily="18" charset="0"/>
                      </a:rPr>
                      <m:t>1−</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𝑝</m:t>
                        </m:r>
                      </m:e>
                      <m:sub>
                        <m:r>
                          <a:rPr lang="en-US" sz="1600" i="1" dirty="0">
                            <a:latin typeface="Cambria Math" panose="02040503050406030204" pitchFamily="18" charset="0"/>
                          </a:rPr>
                          <m:t>𝑖</m:t>
                        </m:r>
                      </m:sub>
                    </m:sSub>
                  </m:oMath>
                </a14:m>
                <a:r>
                  <a:rPr lang="en-US" sz="1600" dirty="0">
                    <a:latin typeface="Cambria Math" panose="02040503050406030204" pitchFamily="18" charset="0"/>
                  </a:rPr>
                  <a:t>	        if   </a:t>
                </a:r>
                <a14:m>
                  <m:oMath xmlns:m="http://schemas.openxmlformats.org/officeDocument/2006/math">
                    <m:sSub>
                      <m:sSubPr>
                        <m:ctrlPr>
                          <a:rPr lang="en-US" sz="1600" b="0" i="1" dirty="0" smtClean="0">
                            <a:latin typeface="Cambria Math" panose="02040503050406030204" pitchFamily="18" charset="0"/>
                          </a:rPr>
                        </m:ctrlPr>
                      </m:sSubPr>
                      <m:e>
                        <m:r>
                          <m:rPr>
                            <m:sty m:val="p"/>
                          </m:rPr>
                          <a:rPr lang="en-US" sz="1600" b="0" i="0" dirty="0" smtClean="0">
                            <a:latin typeface="Cambria Math" panose="02040503050406030204" pitchFamily="18" charset="0"/>
                          </a:rPr>
                          <m:t>y</m:t>
                        </m:r>
                      </m:e>
                      <m:sub>
                        <m:r>
                          <a:rPr lang="en-US" sz="1600" b="0" i="1" dirty="0" smtClean="0">
                            <a:latin typeface="Cambria Math" panose="02040503050406030204" pitchFamily="18" charset="0"/>
                          </a:rPr>
                          <m:t>𝑖</m:t>
                        </m:r>
                      </m:sub>
                    </m:sSub>
                    <m:r>
                      <a:rPr lang="en-US" sz="1600" i="1" dirty="0">
                        <a:latin typeface="Cambria Math" panose="02040503050406030204" pitchFamily="18" charset="0"/>
                      </a:rPr>
                      <m:t>=0</m:t>
                    </m:r>
                  </m:oMath>
                </a14:m>
                <a:endParaRPr lang="en-US" sz="1600" baseline="-25000" dirty="0"/>
              </a:p>
              <a:p>
                <a:endParaRPr lang="en-US" sz="1600" baseline="-25000" dirty="0"/>
              </a:p>
            </p:txBody>
          </p:sp>
        </mc:Choice>
        <mc:Fallback xmlns="">
          <p:sp>
            <p:nvSpPr>
              <p:cNvPr id="6" name="TextBox 5"/>
              <p:cNvSpPr txBox="1">
                <a:spLocks noRot="1" noChangeAspect="1" noMove="1" noResize="1" noEditPoints="1" noAdjustHandles="1" noChangeArrowheads="1" noChangeShapeType="1" noTextEdit="1"/>
              </p:cNvSpPr>
              <p:nvPr/>
            </p:nvSpPr>
            <p:spPr>
              <a:xfrm>
                <a:off x="6569732" y="1902689"/>
                <a:ext cx="4210915" cy="1241365"/>
              </a:xfrm>
              <a:prstGeom prst="rect">
                <a:avLst/>
              </a:prstGeom>
              <a:blipFill>
                <a:blip r:embed="rId5"/>
                <a:stretch>
                  <a:fillRect l="-904" t="-10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876299" y="1076751"/>
                <a:ext cx="10439403" cy="461665"/>
              </a:xfrm>
              <a:prstGeom prst="rect">
                <a:avLst/>
              </a:prstGeom>
            </p:spPr>
            <p:txBody>
              <a:bodyPr wrap="square">
                <a:spAutoFit/>
              </a:bodyPr>
              <a:lstStyle/>
              <a:p>
                <a:pPr algn="ctr"/>
                <a:r>
                  <a:rPr lang="en-US" sz="2400" dirty="0"/>
                  <a:t>Probability of all the events </a:t>
                </a:r>
                <a14:m>
                  <m:oMath xmlns:m="http://schemas.openxmlformats.org/officeDocument/2006/math">
                    <m:r>
                      <a:rPr lang="en-US" sz="2400" i="1" dirty="0">
                        <a:latin typeface="Cambria Math" panose="02040503050406030204" pitchFamily="18" charset="0"/>
                      </a:rPr>
                      <m:t>𝑦</m:t>
                    </m:r>
                    <m:r>
                      <a:rPr lang="en-US" sz="2400" i="1" baseline="-25000" dirty="0">
                        <a:latin typeface="Cambria Math" panose="02040503050406030204" pitchFamily="18" charset="0"/>
                      </a:rPr>
                      <m:t>1</m:t>
                    </m:r>
                    <m:r>
                      <a:rPr lang="en-US" sz="2400" i="1" dirty="0">
                        <a:latin typeface="Cambria Math" panose="02040503050406030204" pitchFamily="18" charset="0"/>
                      </a:rPr>
                      <m:t>,…,</m:t>
                    </m:r>
                    <m:r>
                      <a:rPr lang="en-US" sz="2400" i="1" dirty="0" err="1">
                        <a:latin typeface="Cambria Math" panose="02040503050406030204" pitchFamily="18" charset="0"/>
                      </a:rPr>
                      <m:t>𝑦</m:t>
                    </m:r>
                    <m:r>
                      <a:rPr lang="en-US" sz="2400" i="1" baseline="-25000" dirty="0" err="1">
                        <a:latin typeface="Cambria Math" panose="02040503050406030204" pitchFamily="18" charset="0"/>
                      </a:rPr>
                      <m:t>𝑁</m:t>
                    </m:r>
                    <m:r>
                      <a:rPr lang="en-US" sz="2400" i="1" dirty="0">
                        <a:latin typeface="Cambria Math" panose="02040503050406030204" pitchFamily="18" charset="0"/>
                      </a:rPr>
                      <m:t> </m:t>
                    </m:r>
                  </m:oMath>
                </a14:m>
                <a:r>
                  <a:rPr lang="en-US" sz="2400" dirty="0"/>
                  <a:t>given our current model parameters</a:t>
                </a:r>
              </a:p>
            </p:txBody>
          </p:sp>
        </mc:Choice>
        <mc:Fallback xmlns="">
          <p:sp>
            <p:nvSpPr>
              <p:cNvPr id="8" name="Rectangle 7"/>
              <p:cNvSpPr>
                <a:spLocks noRot="1" noChangeAspect="1" noMove="1" noResize="1" noEditPoints="1" noAdjustHandles="1" noChangeArrowheads="1" noChangeShapeType="1" noTextEdit="1"/>
              </p:cNvSpPr>
              <p:nvPr/>
            </p:nvSpPr>
            <p:spPr>
              <a:xfrm>
                <a:off x="876299" y="1076751"/>
                <a:ext cx="10439403" cy="461665"/>
              </a:xfrm>
              <a:prstGeom prst="rect">
                <a:avLst/>
              </a:prstGeom>
              <a:blipFill>
                <a:blip r:embed="rId6"/>
                <a:stretch>
                  <a:fillRect t="-5405" b="-29730"/>
                </a:stretch>
              </a:blipFill>
            </p:spPr>
            <p:txBody>
              <a:bodyPr/>
              <a:lstStyle/>
              <a:p>
                <a:r>
                  <a:rPr lang="en-US">
                    <a:noFill/>
                  </a:rPr>
                  <a:t> </a:t>
                </a:r>
              </a:p>
            </p:txBody>
          </p:sp>
        </mc:Fallback>
      </mc:AlternateContent>
      <p:pic>
        <p:nvPicPr>
          <p:cNvPr id="3" name="Picture 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67686" y="2636822"/>
            <a:ext cx="4737831" cy="3405609"/>
          </a:xfrm>
          <a:prstGeom prst="rect">
            <a:avLst/>
          </a:prstGeom>
        </p:spPr>
      </p:pic>
      <p:sp>
        <p:nvSpPr>
          <p:cNvPr id="4" name="Left Brace 3">
            <a:extLst>
              <a:ext uri="{FF2B5EF4-FFF2-40B4-BE49-F238E27FC236}">
                <a16:creationId xmlns:a16="http://schemas.microsoft.com/office/drawing/2014/main" id="{B113A61A-754C-B748-B970-1A528394ED72}"/>
              </a:ext>
            </a:extLst>
          </p:cNvPr>
          <p:cNvSpPr/>
          <p:nvPr/>
        </p:nvSpPr>
        <p:spPr>
          <a:xfrm>
            <a:off x="7616861" y="2442064"/>
            <a:ext cx="197116" cy="457252"/>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pic>
        <p:nvPicPr>
          <p:cNvPr id="5" name="Audio 4">
            <a:hlinkClick r:id="" action="ppaction://media"/>
            <a:extLst>
              <a:ext uri="{FF2B5EF4-FFF2-40B4-BE49-F238E27FC236}">
                <a16:creationId xmlns:a16="http://schemas.microsoft.com/office/drawing/2014/main" id="{A8C11860-06F3-154A-97A9-D11896BDA6C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8766342"/>
      </p:ext>
    </p:extLst>
  </p:cSld>
  <p:clrMapOvr>
    <a:masterClrMapping/>
  </p:clrMapOvr>
  <mc:AlternateContent xmlns:mc="http://schemas.openxmlformats.org/markup-compatibility/2006">
    <mc:Choice xmlns:p14="http://schemas.microsoft.com/office/powerpoint/2010/main" Requires="p14">
      <p:transition spd="slow" p14:dur="2000" advTm="71113"/>
    </mc:Choice>
    <mc:Fallback>
      <p:transition spd="slow" advTm="711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718"/>
            <a:ext cx="12192000" cy="743871"/>
          </a:xfrm>
        </p:spPr>
        <p:txBody>
          <a:bodyPr>
            <a:noAutofit/>
          </a:bodyPr>
          <a:lstStyle/>
          <a:p>
            <a:pPr algn="ctr">
              <a:spcAft>
                <a:spcPts val="1200"/>
              </a:spcAft>
            </a:pPr>
            <a:r>
              <a:rPr lang="en-US" dirty="0"/>
              <a:t>Logistic Regression Likelihood</a:t>
            </a:r>
            <a:endParaRPr lang="en-US" sz="2400" dirty="0"/>
          </a:p>
        </p:txBody>
      </p:sp>
      <mc:AlternateContent xmlns:mc="http://schemas.openxmlformats.org/markup-compatibility/2006" xmlns:a14="http://schemas.microsoft.com/office/drawing/2010/main">
        <mc:Choice Requires="a14">
          <p:sp>
            <p:nvSpPr>
              <p:cNvPr id="6" name="TextBox 5"/>
              <p:cNvSpPr txBox="1"/>
              <p:nvPr/>
            </p:nvSpPr>
            <p:spPr>
              <a:xfrm>
                <a:off x="6569732" y="1902689"/>
                <a:ext cx="4210915" cy="2509277"/>
              </a:xfrm>
              <a:prstGeom prst="rect">
                <a:avLst/>
              </a:prstGeom>
              <a:noFill/>
            </p:spPr>
            <p:txBody>
              <a:bodyPr wrap="square" rtlCol="0">
                <a:spAutoFit/>
              </a:bodyPr>
              <a:lstStyle/>
              <a:p>
                <a:r>
                  <a:rPr lang="en-US" sz="1600" dirty="0">
                    <a:latin typeface="Cambria Math" panose="02040503050406030204" pitchFamily="18" charset="0"/>
                  </a:rPr>
                  <a:t>The predicted probability of </a:t>
                </a:r>
                <a14:m>
                  <m:oMath xmlns:m="http://schemas.openxmlformats.org/officeDocument/2006/math">
                    <m:r>
                      <a:rPr lang="en-US" sz="1600" i="1" dirty="0">
                        <a:latin typeface="Cambria Math" panose="02040503050406030204" pitchFamily="18" charset="0"/>
                      </a:rPr>
                      <m:t>𝑦</m:t>
                    </m:r>
                    <m:r>
                      <a:rPr lang="en-US" sz="1600" i="1" baseline="-25000" dirty="0" err="1">
                        <a:latin typeface="Cambria Math" panose="02040503050406030204" pitchFamily="18" charset="0"/>
                      </a:rPr>
                      <m:t>𝑖</m:t>
                    </m:r>
                  </m:oMath>
                </a14:m>
                <a:r>
                  <a:rPr lang="en-US" sz="1600" dirty="0">
                    <a:latin typeface="Cambria Math" panose="02040503050406030204" pitchFamily="18" charset="0"/>
                  </a:rPr>
                  <a:t> is:</a:t>
                </a:r>
              </a:p>
              <a:p>
                <a:endParaRPr lang="en-US" sz="1600" dirty="0">
                  <a:latin typeface="Cambria Math" panose="02040503050406030204" pitchFamily="18" charset="0"/>
                </a:endParaRPr>
              </a:p>
              <a:p>
                <a:r>
                  <a:rPr lang="en-US" sz="1600" dirty="0"/>
                  <a:t>	       </a:t>
                </a:r>
                <a14:m>
                  <m:oMath xmlns:m="http://schemas.openxmlformats.org/officeDocument/2006/math">
                    <m:sSub>
                      <m:sSubPr>
                        <m:ctrlPr>
                          <a:rPr lang="en-US" sz="1600" i="1" dirty="0">
                            <a:latin typeface="Cambria Math" panose="02040503050406030204" pitchFamily="18" charset="0"/>
                          </a:rPr>
                        </m:ctrlPr>
                      </m:sSubPr>
                      <m:e>
                        <m:r>
                          <a:rPr lang="en-US" sz="1600" i="1" dirty="0">
                            <a:latin typeface="Cambria Math" panose="02040503050406030204" pitchFamily="18" charset="0"/>
                          </a:rPr>
                          <m:t>𝑝</m:t>
                        </m:r>
                      </m:e>
                      <m:sub>
                        <m:r>
                          <a:rPr lang="en-US" sz="1600" i="1" dirty="0">
                            <a:latin typeface="Cambria Math" panose="02040503050406030204" pitchFamily="18" charset="0"/>
                          </a:rPr>
                          <m:t>𝑖</m:t>
                        </m:r>
                      </m:sub>
                    </m:sSub>
                  </m:oMath>
                </a14:m>
                <a:r>
                  <a:rPr lang="en-US" sz="1600" dirty="0">
                    <a:latin typeface="Cambria Math" panose="02040503050406030204" pitchFamily="18" charset="0"/>
                  </a:rPr>
                  <a:t> 	        if   </a:t>
                </a:r>
                <a14:m>
                  <m:oMath xmlns:m="http://schemas.openxmlformats.org/officeDocument/2006/math">
                    <m:sSub>
                      <m:sSubPr>
                        <m:ctrlPr>
                          <a:rPr lang="en-US" sz="1600" b="0" i="1" dirty="0" smtClean="0">
                            <a:latin typeface="Cambria Math" panose="02040503050406030204" pitchFamily="18" charset="0"/>
                          </a:rPr>
                        </m:ctrlPr>
                      </m:sSubPr>
                      <m:e>
                        <m:r>
                          <m:rPr>
                            <m:sty m:val="p"/>
                          </m:rPr>
                          <a:rPr lang="en-US" sz="1600" dirty="0">
                            <a:latin typeface="Cambria Math" panose="02040503050406030204" pitchFamily="18" charset="0"/>
                          </a:rPr>
                          <m:t>y</m:t>
                        </m:r>
                      </m:e>
                      <m:sub>
                        <m:r>
                          <a:rPr lang="en-US" sz="1600" i="1" dirty="0">
                            <a:latin typeface="Cambria Math" panose="02040503050406030204" pitchFamily="18" charset="0"/>
                          </a:rPr>
                          <m:t>𝑖</m:t>
                        </m:r>
                      </m:sub>
                    </m:sSub>
                    <m:r>
                      <a:rPr lang="en-US" sz="1600" i="1" dirty="0">
                        <a:latin typeface="Cambria Math" panose="02040503050406030204" pitchFamily="18" charset="0"/>
                      </a:rPr>
                      <m:t>=1</m:t>
                    </m:r>
                  </m:oMath>
                </a14:m>
                <a:endParaRPr lang="en-US" sz="1600" dirty="0">
                  <a:latin typeface="Cambria Math" panose="02040503050406030204" pitchFamily="18" charset="0"/>
                </a:endParaRPr>
              </a:p>
              <a:p>
                <a:r>
                  <a:rPr lang="en-US" sz="1600" dirty="0"/>
                  <a:t>	       </a:t>
                </a:r>
                <a14:m>
                  <m:oMath xmlns:m="http://schemas.openxmlformats.org/officeDocument/2006/math">
                    <m:r>
                      <a:rPr lang="en-US" sz="1600" i="1" dirty="0">
                        <a:latin typeface="Cambria Math" panose="02040503050406030204" pitchFamily="18" charset="0"/>
                      </a:rPr>
                      <m:t>1−</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𝑝</m:t>
                        </m:r>
                      </m:e>
                      <m:sub>
                        <m:r>
                          <a:rPr lang="en-US" sz="1600" i="1" dirty="0">
                            <a:latin typeface="Cambria Math" panose="02040503050406030204" pitchFamily="18" charset="0"/>
                          </a:rPr>
                          <m:t>𝑖</m:t>
                        </m:r>
                      </m:sub>
                    </m:sSub>
                  </m:oMath>
                </a14:m>
                <a:r>
                  <a:rPr lang="en-US" sz="1600" dirty="0">
                    <a:latin typeface="Cambria Math" panose="02040503050406030204" pitchFamily="18" charset="0"/>
                  </a:rPr>
                  <a:t>	        if   </a:t>
                </a:r>
                <a14:m>
                  <m:oMath xmlns:m="http://schemas.openxmlformats.org/officeDocument/2006/math">
                    <m:sSub>
                      <m:sSubPr>
                        <m:ctrlPr>
                          <a:rPr lang="en-US" sz="1600" b="0" i="1" dirty="0" smtClean="0">
                            <a:latin typeface="Cambria Math" panose="02040503050406030204" pitchFamily="18" charset="0"/>
                          </a:rPr>
                        </m:ctrlPr>
                      </m:sSubPr>
                      <m:e>
                        <m:r>
                          <m:rPr>
                            <m:sty m:val="p"/>
                          </m:rPr>
                          <a:rPr lang="en-US" sz="1600" dirty="0">
                            <a:latin typeface="Cambria Math" panose="02040503050406030204" pitchFamily="18" charset="0"/>
                          </a:rPr>
                          <m:t>y</m:t>
                        </m:r>
                      </m:e>
                      <m:sub>
                        <m:r>
                          <a:rPr lang="en-US" sz="1600" i="1" dirty="0">
                            <a:latin typeface="Cambria Math" panose="02040503050406030204" pitchFamily="18" charset="0"/>
                          </a:rPr>
                          <m:t>𝑖</m:t>
                        </m:r>
                      </m:sub>
                    </m:sSub>
                    <m:r>
                      <a:rPr lang="en-US" sz="1600" i="1" dirty="0">
                        <a:latin typeface="Cambria Math" panose="02040503050406030204" pitchFamily="18" charset="0"/>
                      </a:rPr>
                      <m:t>=0</m:t>
                    </m:r>
                  </m:oMath>
                </a14:m>
                <a:endParaRPr lang="en-US" sz="1600" baseline="-25000" dirty="0"/>
              </a:p>
              <a:p>
                <a:endParaRPr lang="en-US" sz="1600" baseline="-25000" dirty="0"/>
              </a:p>
              <a:p>
                <a:r>
                  <a:rPr lang="en-US" sz="1600" dirty="0">
                    <a:latin typeface="Cambria Math" panose="02040503050406030204" pitchFamily="18" charset="0"/>
                  </a:rPr>
                  <a:t>Is there a way to write this without the </a:t>
                </a:r>
                <a:r>
                  <a:rPr lang="en-US" sz="1600" i="1" dirty="0">
                    <a:latin typeface="Cambria Math" panose="02040503050406030204" pitchFamily="18" charset="0"/>
                  </a:rPr>
                  <a:t>if</a:t>
                </a:r>
                <a:r>
                  <a:rPr lang="en-US" sz="1600" dirty="0">
                    <a:latin typeface="Cambria Math" panose="02040503050406030204" pitchFamily="18" charset="0"/>
                  </a:rPr>
                  <a:t>  statement? Try the following:</a:t>
                </a:r>
              </a:p>
              <a:p>
                <a:endParaRPr lang="en-US" sz="1600" dirty="0">
                  <a:latin typeface="Cambria Math" panose="02040503050406030204" pitchFamily="18" charset="0"/>
                </a:endParaRPr>
              </a:p>
              <a:p>
                <a:r>
                  <a:rPr lang="en-US" sz="1600" dirty="0">
                    <a:latin typeface="Cambria Math" panose="02040503050406030204" pitchFamily="18" charset="0"/>
                  </a:rPr>
                  <a:t>	       </a:t>
                </a:r>
                <a14:m>
                  <m:oMath xmlns:m="http://schemas.openxmlformats.org/officeDocument/2006/math">
                    <m:sSubSup>
                      <m:sSubSupPr>
                        <m:ctrlPr>
                          <a:rPr lang="en-US" sz="1600" i="1" dirty="0">
                            <a:latin typeface="Cambria Math" panose="02040503050406030204" pitchFamily="18" charset="0"/>
                          </a:rPr>
                        </m:ctrlPr>
                      </m:sSubSupPr>
                      <m:e>
                        <m:r>
                          <a:rPr lang="en-US" sz="1600" i="1" dirty="0">
                            <a:latin typeface="Cambria Math" panose="02040503050406030204" pitchFamily="18" charset="0"/>
                          </a:rPr>
                          <m:t>𝑝</m:t>
                        </m:r>
                      </m:e>
                      <m:sub>
                        <m:r>
                          <a:rPr lang="en-US" sz="1600" i="1" dirty="0">
                            <a:latin typeface="Cambria Math" panose="02040503050406030204" pitchFamily="18" charset="0"/>
                          </a:rPr>
                          <m:t>𝑖</m:t>
                        </m:r>
                      </m:sub>
                      <m:sup>
                        <m:sSub>
                          <m:sSubPr>
                            <m:ctrlPr>
                              <a:rPr lang="en-US" sz="1600" i="1" dirty="0" err="1">
                                <a:latin typeface="Cambria Math" panose="02040503050406030204" pitchFamily="18" charset="0"/>
                              </a:rPr>
                            </m:ctrlPr>
                          </m:sSubPr>
                          <m:e>
                            <m:r>
                              <a:rPr lang="en-US" sz="1600" i="1" dirty="0" err="1">
                                <a:latin typeface="Cambria Math" panose="02040503050406030204" pitchFamily="18" charset="0"/>
                              </a:rPr>
                              <m:t>𝑦</m:t>
                            </m:r>
                          </m:e>
                          <m:sub>
                            <m:r>
                              <a:rPr lang="en-US" sz="1600" i="1" dirty="0" err="1">
                                <a:latin typeface="Cambria Math" panose="02040503050406030204" pitchFamily="18" charset="0"/>
                              </a:rPr>
                              <m:t>𝑖</m:t>
                            </m:r>
                          </m:sub>
                        </m:sSub>
                      </m:sup>
                    </m:sSubSup>
                    <m:sSup>
                      <m:sSupPr>
                        <m:ctrlPr>
                          <a:rPr lang="en-US" sz="1600" i="1" dirty="0">
                            <a:latin typeface="Cambria Math" panose="02040503050406030204" pitchFamily="18" charset="0"/>
                          </a:rPr>
                        </m:ctrlPr>
                      </m:sSupPr>
                      <m:e>
                        <m:d>
                          <m:dPr>
                            <m:ctrlPr>
                              <a:rPr lang="en-US" sz="1600" i="1" dirty="0">
                                <a:latin typeface="Cambria Math" panose="02040503050406030204" pitchFamily="18" charset="0"/>
                              </a:rPr>
                            </m:ctrlPr>
                          </m:dPr>
                          <m:e>
                            <m:r>
                              <a:rPr lang="en-US" sz="1600" i="1" dirty="0">
                                <a:latin typeface="Cambria Math" panose="02040503050406030204" pitchFamily="18" charset="0"/>
                              </a:rPr>
                              <m:t>1−</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𝑝</m:t>
                                </m:r>
                              </m:e>
                              <m:sub>
                                <m:r>
                                  <a:rPr lang="en-US" sz="1600" i="1" dirty="0">
                                    <a:latin typeface="Cambria Math" panose="02040503050406030204" pitchFamily="18" charset="0"/>
                                  </a:rPr>
                                  <m:t>𝑖</m:t>
                                </m:r>
                              </m:sub>
                            </m:sSub>
                          </m:e>
                        </m:d>
                      </m:e>
                      <m:sup>
                        <m:r>
                          <a:rPr lang="en-US" sz="1600" i="1" dirty="0">
                            <a:latin typeface="Cambria Math" panose="02040503050406030204" pitchFamily="18" charset="0"/>
                          </a:rPr>
                          <m:t>1−</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𝑦</m:t>
                            </m:r>
                          </m:e>
                          <m:sub>
                            <m:r>
                              <a:rPr lang="en-US" sz="1600" i="1" dirty="0">
                                <a:latin typeface="Cambria Math" panose="02040503050406030204" pitchFamily="18" charset="0"/>
                              </a:rPr>
                              <m:t>𝑖</m:t>
                            </m:r>
                          </m:sub>
                        </m:sSub>
                      </m:sup>
                    </m:sSup>
                  </m:oMath>
                </a14:m>
                <a:endParaRPr lang="en-US" sz="1600" dirty="0">
                  <a:latin typeface="Cambria Math" panose="02040503050406030204" pitchFamily="18" charset="0"/>
                </a:endParaRPr>
              </a:p>
              <a:p>
                <a:endParaRPr lang="en-US" sz="1600" dirty="0">
                  <a:latin typeface="Cambria Math" panose="020405030504060302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6569732" y="1902689"/>
                <a:ext cx="4210915" cy="2509277"/>
              </a:xfrm>
              <a:prstGeom prst="rect">
                <a:avLst/>
              </a:prstGeom>
              <a:blipFill>
                <a:blip r:embed="rId5"/>
                <a:stretch>
                  <a:fillRect l="-904" t="-5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876299" y="1076751"/>
                <a:ext cx="10439403" cy="461665"/>
              </a:xfrm>
              <a:prstGeom prst="rect">
                <a:avLst/>
              </a:prstGeom>
            </p:spPr>
            <p:txBody>
              <a:bodyPr wrap="square">
                <a:spAutoFit/>
              </a:bodyPr>
              <a:lstStyle/>
              <a:p>
                <a:pPr algn="ctr"/>
                <a:r>
                  <a:rPr lang="en-US" sz="2400" dirty="0"/>
                  <a:t>Probability of all the events </a:t>
                </a:r>
                <a14:m>
                  <m:oMath xmlns:m="http://schemas.openxmlformats.org/officeDocument/2006/math">
                    <m:r>
                      <a:rPr lang="en-US" sz="2400" i="1" dirty="0">
                        <a:latin typeface="Cambria Math" panose="02040503050406030204" pitchFamily="18" charset="0"/>
                      </a:rPr>
                      <m:t>𝑦</m:t>
                    </m:r>
                    <m:r>
                      <a:rPr lang="en-US" sz="2400" i="1" baseline="-25000" dirty="0">
                        <a:latin typeface="Cambria Math" panose="02040503050406030204" pitchFamily="18" charset="0"/>
                      </a:rPr>
                      <m:t>1</m:t>
                    </m:r>
                    <m:r>
                      <a:rPr lang="en-US" sz="2400" i="1" dirty="0">
                        <a:latin typeface="Cambria Math" panose="02040503050406030204" pitchFamily="18" charset="0"/>
                      </a:rPr>
                      <m:t>,…,</m:t>
                    </m:r>
                    <m:r>
                      <a:rPr lang="en-US" sz="2400" i="1" dirty="0" err="1">
                        <a:latin typeface="Cambria Math" panose="02040503050406030204" pitchFamily="18" charset="0"/>
                      </a:rPr>
                      <m:t>𝑦</m:t>
                    </m:r>
                    <m:r>
                      <a:rPr lang="en-US" sz="2400" i="1" baseline="-25000" dirty="0" err="1">
                        <a:latin typeface="Cambria Math" panose="02040503050406030204" pitchFamily="18" charset="0"/>
                      </a:rPr>
                      <m:t>𝑁</m:t>
                    </m:r>
                    <m:r>
                      <a:rPr lang="en-US" sz="2400" i="1" dirty="0">
                        <a:latin typeface="Cambria Math" panose="02040503050406030204" pitchFamily="18" charset="0"/>
                      </a:rPr>
                      <m:t> </m:t>
                    </m:r>
                  </m:oMath>
                </a14:m>
                <a:r>
                  <a:rPr lang="en-US" sz="2400" dirty="0"/>
                  <a:t>given our current model parameters</a:t>
                </a:r>
              </a:p>
            </p:txBody>
          </p:sp>
        </mc:Choice>
        <mc:Fallback xmlns="">
          <p:sp>
            <p:nvSpPr>
              <p:cNvPr id="8" name="Rectangle 7"/>
              <p:cNvSpPr>
                <a:spLocks noRot="1" noChangeAspect="1" noMove="1" noResize="1" noEditPoints="1" noAdjustHandles="1" noChangeArrowheads="1" noChangeShapeType="1" noTextEdit="1"/>
              </p:cNvSpPr>
              <p:nvPr/>
            </p:nvSpPr>
            <p:spPr>
              <a:xfrm>
                <a:off x="876299" y="1076751"/>
                <a:ext cx="10439403" cy="461665"/>
              </a:xfrm>
              <a:prstGeom prst="rect">
                <a:avLst/>
              </a:prstGeom>
              <a:blipFill>
                <a:blip r:embed="rId6"/>
                <a:stretch>
                  <a:fillRect t="-5405" b="-29730"/>
                </a:stretch>
              </a:blipFill>
            </p:spPr>
            <p:txBody>
              <a:bodyPr/>
              <a:lstStyle/>
              <a:p>
                <a:r>
                  <a:rPr lang="en-US">
                    <a:noFill/>
                  </a:rPr>
                  <a:t> </a:t>
                </a:r>
              </a:p>
            </p:txBody>
          </p:sp>
        </mc:Fallback>
      </mc:AlternateContent>
      <p:pic>
        <p:nvPicPr>
          <p:cNvPr id="3" name="Picture 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67686" y="2636822"/>
            <a:ext cx="4737831" cy="3405609"/>
          </a:xfrm>
          <a:prstGeom prst="rect">
            <a:avLst/>
          </a:prstGeom>
        </p:spPr>
      </p:pic>
      <p:sp>
        <p:nvSpPr>
          <p:cNvPr id="4" name="Left Brace 3">
            <a:extLst>
              <a:ext uri="{FF2B5EF4-FFF2-40B4-BE49-F238E27FC236}">
                <a16:creationId xmlns:a16="http://schemas.microsoft.com/office/drawing/2014/main" id="{B113A61A-754C-B748-B970-1A528394ED72}"/>
              </a:ext>
            </a:extLst>
          </p:cNvPr>
          <p:cNvSpPr/>
          <p:nvPr/>
        </p:nvSpPr>
        <p:spPr>
          <a:xfrm>
            <a:off x="7616861" y="2442064"/>
            <a:ext cx="197116" cy="457252"/>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pic>
        <p:nvPicPr>
          <p:cNvPr id="5" name="Audio 4">
            <a:hlinkClick r:id="" action="ppaction://media"/>
            <a:extLst>
              <a:ext uri="{FF2B5EF4-FFF2-40B4-BE49-F238E27FC236}">
                <a16:creationId xmlns:a16="http://schemas.microsoft.com/office/drawing/2014/main" id="{4FA6B778-A32C-5F4A-BCEB-A44D6E3F2AB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83830171"/>
      </p:ext>
    </p:extLst>
  </p:cSld>
  <p:clrMapOvr>
    <a:masterClrMapping/>
  </p:clrMapOvr>
  <mc:AlternateContent xmlns:mc="http://schemas.openxmlformats.org/markup-compatibility/2006">
    <mc:Choice xmlns:p14="http://schemas.microsoft.com/office/powerpoint/2010/main" Requires="p14">
      <p:transition spd="slow" p14:dur="2000" advTm="41800"/>
    </mc:Choice>
    <mc:Fallback>
      <p:transition spd="slow" advTm="418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718"/>
            <a:ext cx="12192000" cy="743871"/>
          </a:xfrm>
        </p:spPr>
        <p:txBody>
          <a:bodyPr>
            <a:noAutofit/>
          </a:bodyPr>
          <a:lstStyle/>
          <a:p>
            <a:pPr algn="ctr">
              <a:spcAft>
                <a:spcPts val="1200"/>
              </a:spcAft>
            </a:pPr>
            <a:r>
              <a:rPr lang="en-US" dirty="0"/>
              <a:t>Logistic Regression Likelihood</a:t>
            </a:r>
            <a:endParaRPr lang="en-US" sz="2400" dirty="0"/>
          </a:p>
        </p:txBody>
      </p:sp>
      <mc:AlternateContent xmlns:mc="http://schemas.openxmlformats.org/markup-compatibility/2006" xmlns:a14="http://schemas.microsoft.com/office/drawing/2010/main">
        <mc:Choice Requires="a14">
          <p:sp>
            <p:nvSpPr>
              <p:cNvPr id="6" name="TextBox 5"/>
              <p:cNvSpPr txBox="1"/>
              <p:nvPr/>
            </p:nvSpPr>
            <p:spPr>
              <a:xfrm>
                <a:off x="6569732" y="1902689"/>
                <a:ext cx="4210915" cy="3940246"/>
              </a:xfrm>
              <a:prstGeom prst="rect">
                <a:avLst/>
              </a:prstGeom>
              <a:noFill/>
            </p:spPr>
            <p:txBody>
              <a:bodyPr wrap="square" rtlCol="0">
                <a:spAutoFit/>
              </a:bodyPr>
              <a:lstStyle/>
              <a:p>
                <a:r>
                  <a:rPr lang="en-US" sz="1600" dirty="0">
                    <a:latin typeface="Cambria Math" panose="02040503050406030204" pitchFamily="18" charset="0"/>
                  </a:rPr>
                  <a:t>The predicted probability of </a:t>
                </a:r>
                <a14:m>
                  <m:oMath xmlns:m="http://schemas.openxmlformats.org/officeDocument/2006/math">
                    <m:r>
                      <a:rPr lang="en-US" sz="1600" i="1" dirty="0">
                        <a:latin typeface="Cambria Math" panose="02040503050406030204" pitchFamily="18" charset="0"/>
                      </a:rPr>
                      <m:t>𝑦</m:t>
                    </m:r>
                    <m:r>
                      <a:rPr lang="en-US" sz="1600" i="1" baseline="-25000" dirty="0" err="1">
                        <a:latin typeface="Cambria Math" panose="02040503050406030204" pitchFamily="18" charset="0"/>
                      </a:rPr>
                      <m:t>𝑖</m:t>
                    </m:r>
                  </m:oMath>
                </a14:m>
                <a:r>
                  <a:rPr lang="en-US" sz="1600" dirty="0">
                    <a:latin typeface="Cambria Math" panose="02040503050406030204" pitchFamily="18" charset="0"/>
                  </a:rPr>
                  <a:t> is:</a:t>
                </a:r>
              </a:p>
              <a:p>
                <a:endParaRPr lang="en-US" sz="1600" dirty="0">
                  <a:latin typeface="Cambria Math" panose="02040503050406030204" pitchFamily="18" charset="0"/>
                </a:endParaRPr>
              </a:p>
              <a:p>
                <a:r>
                  <a:rPr lang="en-US" sz="1600" dirty="0"/>
                  <a:t>	       </a:t>
                </a:r>
                <a14:m>
                  <m:oMath xmlns:m="http://schemas.openxmlformats.org/officeDocument/2006/math">
                    <m:sSub>
                      <m:sSubPr>
                        <m:ctrlPr>
                          <a:rPr lang="en-US" sz="1600" i="1" dirty="0">
                            <a:latin typeface="Cambria Math" panose="02040503050406030204" pitchFamily="18" charset="0"/>
                          </a:rPr>
                        </m:ctrlPr>
                      </m:sSubPr>
                      <m:e>
                        <m:r>
                          <a:rPr lang="en-US" sz="1600" i="1" dirty="0">
                            <a:latin typeface="Cambria Math" panose="02040503050406030204" pitchFamily="18" charset="0"/>
                          </a:rPr>
                          <m:t>𝑝</m:t>
                        </m:r>
                      </m:e>
                      <m:sub>
                        <m:r>
                          <a:rPr lang="en-US" sz="1600" i="1" dirty="0">
                            <a:latin typeface="Cambria Math" panose="02040503050406030204" pitchFamily="18" charset="0"/>
                          </a:rPr>
                          <m:t>𝑖</m:t>
                        </m:r>
                      </m:sub>
                    </m:sSub>
                  </m:oMath>
                </a14:m>
                <a:r>
                  <a:rPr lang="en-US" sz="1600" dirty="0">
                    <a:latin typeface="Cambria Math" panose="02040503050406030204" pitchFamily="18" charset="0"/>
                  </a:rPr>
                  <a:t> 	        if   </a:t>
                </a:r>
                <a14:m>
                  <m:oMath xmlns:m="http://schemas.openxmlformats.org/officeDocument/2006/math">
                    <m:sSub>
                      <m:sSubPr>
                        <m:ctrlPr>
                          <a:rPr lang="en-US" sz="1600" b="0" i="1" dirty="0" smtClean="0">
                            <a:latin typeface="Cambria Math" panose="02040503050406030204" pitchFamily="18" charset="0"/>
                          </a:rPr>
                        </m:ctrlPr>
                      </m:sSubPr>
                      <m:e>
                        <m:r>
                          <m:rPr>
                            <m:sty m:val="p"/>
                          </m:rPr>
                          <a:rPr lang="en-US" sz="1600" b="0" i="0" dirty="0" smtClean="0">
                            <a:latin typeface="Cambria Math" panose="02040503050406030204" pitchFamily="18" charset="0"/>
                          </a:rPr>
                          <m:t>y</m:t>
                        </m:r>
                      </m:e>
                      <m:sub>
                        <m:r>
                          <a:rPr lang="en-US" sz="1600" i="1" dirty="0">
                            <a:latin typeface="Cambria Math" panose="02040503050406030204" pitchFamily="18" charset="0"/>
                          </a:rPr>
                          <m:t>𝑖</m:t>
                        </m:r>
                      </m:sub>
                    </m:sSub>
                    <m:r>
                      <a:rPr lang="en-US" sz="1600" i="1" dirty="0">
                        <a:latin typeface="Cambria Math" panose="02040503050406030204" pitchFamily="18" charset="0"/>
                      </a:rPr>
                      <m:t>=1</m:t>
                    </m:r>
                  </m:oMath>
                </a14:m>
                <a:endParaRPr lang="en-US" sz="1600" dirty="0">
                  <a:latin typeface="Cambria Math" panose="02040503050406030204" pitchFamily="18" charset="0"/>
                </a:endParaRPr>
              </a:p>
              <a:p>
                <a:r>
                  <a:rPr lang="en-US" sz="1600" dirty="0"/>
                  <a:t>	       </a:t>
                </a:r>
                <a14:m>
                  <m:oMath xmlns:m="http://schemas.openxmlformats.org/officeDocument/2006/math">
                    <m:r>
                      <a:rPr lang="en-US" sz="1600" i="1" dirty="0">
                        <a:latin typeface="Cambria Math" panose="02040503050406030204" pitchFamily="18" charset="0"/>
                      </a:rPr>
                      <m:t>1−</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𝑝</m:t>
                        </m:r>
                      </m:e>
                      <m:sub>
                        <m:r>
                          <a:rPr lang="en-US" sz="1600" i="1" dirty="0">
                            <a:latin typeface="Cambria Math" panose="02040503050406030204" pitchFamily="18" charset="0"/>
                          </a:rPr>
                          <m:t>𝑖</m:t>
                        </m:r>
                      </m:sub>
                    </m:sSub>
                  </m:oMath>
                </a14:m>
                <a:r>
                  <a:rPr lang="en-US" sz="1600" dirty="0">
                    <a:latin typeface="Cambria Math" panose="02040503050406030204" pitchFamily="18" charset="0"/>
                  </a:rPr>
                  <a:t>	        if   </a:t>
                </a:r>
                <a14:m>
                  <m:oMath xmlns:m="http://schemas.openxmlformats.org/officeDocument/2006/math">
                    <m:sSub>
                      <m:sSubPr>
                        <m:ctrlPr>
                          <a:rPr lang="en-US" sz="1600" b="0" i="1" dirty="0" smtClean="0">
                            <a:latin typeface="Cambria Math" panose="02040503050406030204" pitchFamily="18" charset="0"/>
                          </a:rPr>
                        </m:ctrlPr>
                      </m:sSubPr>
                      <m:e>
                        <m:r>
                          <m:rPr>
                            <m:sty m:val="p"/>
                          </m:rPr>
                          <a:rPr lang="en-US" sz="1600" b="0" i="0" dirty="0" smtClean="0">
                            <a:latin typeface="Cambria Math" panose="02040503050406030204" pitchFamily="18" charset="0"/>
                          </a:rPr>
                          <m:t>y</m:t>
                        </m:r>
                      </m:e>
                      <m:sub>
                        <m:r>
                          <a:rPr lang="en-US" sz="1600" i="1" dirty="0">
                            <a:latin typeface="Cambria Math" panose="02040503050406030204" pitchFamily="18" charset="0"/>
                          </a:rPr>
                          <m:t>𝑖</m:t>
                        </m:r>
                      </m:sub>
                    </m:sSub>
                    <m:r>
                      <a:rPr lang="en-US" sz="1600" i="1" dirty="0">
                        <a:latin typeface="Cambria Math" panose="02040503050406030204" pitchFamily="18" charset="0"/>
                      </a:rPr>
                      <m:t>=0</m:t>
                    </m:r>
                  </m:oMath>
                </a14:m>
                <a:endParaRPr lang="en-US" sz="1600" baseline="-25000" dirty="0"/>
              </a:p>
              <a:p>
                <a:endParaRPr lang="en-US" sz="1600" baseline="-25000" dirty="0"/>
              </a:p>
              <a:p>
                <a:r>
                  <a:rPr lang="en-US" sz="1600" dirty="0">
                    <a:latin typeface="Cambria Math" panose="02040503050406030204" pitchFamily="18" charset="0"/>
                  </a:rPr>
                  <a:t>Is there a way to write this without the </a:t>
                </a:r>
                <a:r>
                  <a:rPr lang="en-US" sz="1600" i="1" dirty="0">
                    <a:latin typeface="Cambria Math" panose="02040503050406030204" pitchFamily="18" charset="0"/>
                  </a:rPr>
                  <a:t>if</a:t>
                </a:r>
                <a:r>
                  <a:rPr lang="en-US" sz="1600" dirty="0">
                    <a:latin typeface="Cambria Math" panose="02040503050406030204" pitchFamily="18" charset="0"/>
                  </a:rPr>
                  <a:t>  statement? Try the following:</a:t>
                </a:r>
              </a:p>
              <a:p>
                <a:endParaRPr lang="en-US" sz="1600" dirty="0">
                  <a:latin typeface="Cambria Math" panose="02040503050406030204" pitchFamily="18" charset="0"/>
                </a:endParaRPr>
              </a:p>
              <a:p>
                <a:r>
                  <a:rPr lang="en-US" sz="1600" dirty="0">
                    <a:latin typeface="Cambria Math" panose="02040503050406030204" pitchFamily="18" charset="0"/>
                  </a:rPr>
                  <a:t>	       </a:t>
                </a:r>
                <a14:m>
                  <m:oMath xmlns:m="http://schemas.openxmlformats.org/officeDocument/2006/math">
                    <m:sSubSup>
                      <m:sSubSupPr>
                        <m:ctrlPr>
                          <a:rPr lang="en-US" sz="1600" i="1" dirty="0">
                            <a:latin typeface="Cambria Math" panose="02040503050406030204" pitchFamily="18" charset="0"/>
                          </a:rPr>
                        </m:ctrlPr>
                      </m:sSubSupPr>
                      <m:e>
                        <m:r>
                          <a:rPr lang="en-US" sz="1600" i="1" dirty="0">
                            <a:latin typeface="Cambria Math" panose="02040503050406030204" pitchFamily="18" charset="0"/>
                          </a:rPr>
                          <m:t>𝑝</m:t>
                        </m:r>
                      </m:e>
                      <m:sub>
                        <m:r>
                          <a:rPr lang="en-US" sz="1600" i="1" dirty="0">
                            <a:latin typeface="Cambria Math" panose="02040503050406030204" pitchFamily="18" charset="0"/>
                          </a:rPr>
                          <m:t>𝑖</m:t>
                        </m:r>
                      </m:sub>
                      <m:sup>
                        <m:sSub>
                          <m:sSubPr>
                            <m:ctrlPr>
                              <a:rPr lang="en-US" sz="1600" i="1" dirty="0" err="1">
                                <a:latin typeface="Cambria Math" panose="02040503050406030204" pitchFamily="18" charset="0"/>
                              </a:rPr>
                            </m:ctrlPr>
                          </m:sSubPr>
                          <m:e>
                            <m:r>
                              <a:rPr lang="en-US" sz="1600" i="1" dirty="0" err="1">
                                <a:latin typeface="Cambria Math" panose="02040503050406030204" pitchFamily="18" charset="0"/>
                              </a:rPr>
                              <m:t>𝑦</m:t>
                            </m:r>
                          </m:e>
                          <m:sub>
                            <m:r>
                              <a:rPr lang="en-US" sz="1600" i="1" dirty="0" err="1">
                                <a:latin typeface="Cambria Math" panose="02040503050406030204" pitchFamily="18" charset="0"/>
                              </a:rPr>
                              <m:t>𝑖</m:t>
                            </m:r>
                          </m:sub>
                        </m:sSub>
                      </m:sup>
                    </m:sSubSup>
                    <m:sSup>
                      <m:sSupPr>
                        <m:ctrlPr>
                          <a:rPr lang="en-US" sz="1600" i="1" dirty="0">
                            <a:latin typeface="Cambria Math" panose="02040503050406030204" pitchFamily="18" charset="0"/>
                          </a:rPr>
                        </m:ctrlPr>
                      </m:sSupPr>
                      <m:e>
                        <m:d>
                          <m:dPr>
                            <m:ctrlPr>
                              <a:rPr lang="en-US" sz="1600" i="1" dirty="0">
                                <a:latin typeface="Cambria Math" panose="02040503050406030204" pitchFamily="18" charset="0"/>
                              </a:rPr>
                            </m:ctrlPr>
                          </m:dPr>
                          <m:e>
                            <m:r>
                              <a:rPr lang="en-US" sz="1600" i="1" dirty="0">
                                <a:latin typeface="Cambria Math" panose="02040503050406030204" pitchFamily="18" charset="0"/>
                              </a:rPr>
                              <m:t>1−</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𝑝</m:t>
                                </m:r>
                              </m:e>
                              <m:sub>
                                <m:r>
                                  <a:rPr lang="en-US" sz="1600" i="1" dirty="0">
                                    <a:latin typeface="Cambria Math" panose="02040503050406030204" pitchFamily="18" charset="0"/>
                                  </a:rPr>
                                  <m:t>𝑖</m:t>
                                </m:r>
                              </m:sub>
                            </m:sSub>
                          </m:e>
                        </m:d>
                      </m:e>
                      <m:sup>
                        <m:r>
                          <a:rPr lang="en-US" sz="1600" i="1" dirty="0">
                            <a:latin typeface="Cambria Math" panose="02040503050406030204" pitchFamily="18" charset="0"/>
                          </a:rPr>
                          <m:t>1−</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𝑦</m:t>
                            </m:r>
                          </m:e>
                          <m:sub>
                            <m:r>
                              <a:rPr lang="en-US" sz="1600" i="1" dirty="0">
                                <a:latin typeface="Cambria Math" panose="02040503050406030204" pitchFamily="18" charset="0"/>
                              </a:rPr>
                              <m:t>𝑖</m:t>
                            </m:r>
                          </m:sub>
                        </m:sSub>
                      </m:sup>
                    </m:sSup>
                  </m:oMath>
                </a14:m>
                <a:endParaRPr lang="en-US" sz="1600" dirty="0">
                  <a:latin typeface="Cambria Math" panose="02040503050406030204" pitchFamily="18" charset="0"/>
                </a:endParaRPr>
              </a:p>
              <a:p>
                <a:endParaRPr lang="en-US" sz="1600" dirty="0">
                  <a:latin typeface="Cambria Math" panose="02040503050406030204" pitchFamily="18" charset="0"/>
                </a:endParaRPr>
              </a:p>
              <a:p>
                <a:r>
                  <a:rPr lang="en-US" sz="1600" dirty="0">
                    <a:latin typeface="Cambria Math" panose="02040503050406030204" pitchFamily="18" charset="0"/>
                  </a:rPr>
                  <a:t>Now we multiply all the predicted probabilities together:</a:t>
                </a:r>
              </a:p>
              <a:p>
                <a:endParaRPr lang="en-US" sz="16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nary>
                        <m:naryPr>
                          <m:chr m:val="∏"/>
                          <m:ctrlPr>
                            <a:rPr lang="en-US" sz="1600" i="1">
                              <a:latin typeface="Cambria Math" panose="02040503050406030204" pitchFamily="18" charset="0"/>
                            </a:rPr>
                          </m:ctrlPr>
                        </m:naryPr>
                        <m:sub>
                          <m:r>
                            <m:rPr>
                              <m:brk m:alnAt="23"/>
                            </m:rPr>
                            <a:rPr lang="en-US" sz="1600" i="1">
                              <a:latin typeface="Cambria Math" panose="02040503050406030204" pitchFamily="18" charset="0"/>
                            </a:rPr>
                            <m:t>𝑖</m:t>
                          </m:r>
                          <m:r>
                            <a:rPr lang="en-US" sz="1600" i="1">
                              <a:latin typeface="Cambria Math" panose="02040503050406030204" pitchFamily="18" charset="0"/>
                            </a:rPr>
                            <m:t>=1</m:t>
                          </m:r>
                        </m:sub>
                        <m:sup>
                          <m:r>
                            <a:rPr lang="en-US" sz="1600" i="1">
                              <a:latin typeface="Cambria Math" panose="02040503050406030204" pitchFamily="18" charset="0"/>
                            </a:rPr>
                            <m:t>𝑁</m:t>
                          </m:r>
                        </m:sup>
                        <m:e>
                          <m:sSup>
                            <m:sSupPr>
                              <m:ctrlPr>
                                <a:rPr lang="en-US" sz="1600" i="1" dirty="0">
                                  <a:latin typeface="Cambria Math" panose="02040503050406030204" pitchFamily="18" charset="0"/>
                                </a:rPr>
                              </m:ctrlPr>
                            </m:sSupPr>
                            <m:e>
                              <m:d>
                                <m:dPr>
                                  <m:ctrlPr>
                                    <a:rPr lang="en-US" sz="1600" i="1" dirty="0">
                                      <a:latin typeface="Cambria Math" panose="02040503050406030204" pitchFamily="18" charset="0"/>
                                    </a:rPr>
                                  </m:ctrlPr>
                                </m:dPr>
                                <m:e>
                                  <m:sSub>
                                    <m:sSubPr>
                                      <m:ctrlPr>
                                        <a:rPr lang="en-US" sz="1600" i="1" dirty="0">
                                          <a:latin typeface="Cambria Math" panose="02040503050406030204" pitchFamily="18" charset="0"/>
                                        </a:rPr>
                                      </m:ctrlPr>
                                    </m:sSubPr>
                                    <m:e>
                                      <m:r>
                                        <a:rPr lang="en-US" sz="1600" i="1" dirty="0">
                                          <a:latin typeface="Cambria Math" panose="02040503050406030204" pitchFamily="18" charset="0"/>
                                        </a:rPr>
                                        <m:t>𝑝</m:t>
                                      </m:r>
                                    </m:e>
                                    <m:sub>
                                      <m:r>
                                        <a:rPr lang="en-US" sz="1600" i="1" dirty="0">
                                          <a:latin typeface="Cambria Math" panose="02040503050406030204" pitchFamily="18" charset="0"/>
                                        </a:rPr>
                                        <m:t>𝑖</m:t>
                                      </m:r>
                                    </m:sub>
                                  </m:sSub>
                                </m:e>
                              </m:d>
                            </m:e>
                            <m:sup>
                              <m:sSub>
                                <m:sSubPr>
                                  <m:ctrlPr>
                                    <a:rPr lang="en-US" sz="1600" i="1" dirty="0">
                                      <a:latin typeface="Cambria Math" panose="02040503050406030204" pitchFamily="18" charset="0"/>
                                    </a:rPr>
                                  </m:ctrlPr>
                                </m:sSubPr>
                                <m:e>
                                  <m:r>
                                    <a:rPr lang="en-US" sz="1600" i="1" dirty="0">
                                      <a:latin typeface="Cambria Math" panose="02040503050406030204" pitchFamily="18" charset="0"/>
                                    </a:rPr>
                                    <m:t>𝑦</m:t>
                                  </m:r>
                                </m:e>
                                <m:sub>
                                  <m:r>
                                    <a:rPr lang="en-US" sz="1600" i="1" dirty="0">
                                      <a:latin typeface="Cambria Math" panose="02040503050406030204" pitchFamily="18" charset="0"/>
                                    </a:rPr>
                                    <m:t>𝑖</m:t>
                                  </m:r>
                                </m:sub>
                              </m:sSub>
                            </m:sup>
                          </m:sSup>
                          <m:sSup>
                            <m:sSupPr>
                              <m:ctrlPr>
                                <a:rPr lang="en-US" sz="1600" i="1" dirty="0">
                                  <a:latin typeface="Cambria Math" panose="02040503050406030204" pitchFamily="18" charset="0"/>
                                </a:rPr>
                              </m:ctrlPr>
                            </m:sSupPr>
                            <m:e>
                              <m:d>
                                <m:dPr>
                                  <m:ctrlPr>
                                    <a:rPr lang="en-US" sz="1600" i="1" dirty="0">
                                      <a:latin typeface="Cambria Math" panose="02040503050406030204" pitchFamily="18" charset="0"/>
                                    </a:rPr>
                                  </m:ctrlPr>
                                </m:dPr>
                                <m:e>
                                  <m:r>
                                    <a:rPr lang="en-US" sz="1600" i="1" dirty="0">
                                      <a:latin typeface="Cambria Math" panose="02040503050406030204" pitchFamily="18" charset="0"/>
                                    </a:rPr>
                                    <m:t>1−</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𝑝</m:t>
                                      </m:r>
                                    </m:e>
                                    <m:sub>
                                      <m:r>
                                        <a:rPr lang="en-US" sz="1600" i="1" dirty="0">
                                          <a:latin typeface="Cambria Math" panose="02040503050406030204" pitchFamily="18" charset="0"/>
                                        </a:rPr>
                                        <m:t>𝑖</m:t>
                                      </m:r>
                                    </m:sub>
                                  </m:sSub>
                                </m:e>
                              </m:d>
                            </m:e>
                            <m:sup>
                              <m:r>
                                <a:rPr lang="en-US" sz="1600" i="1" dirty="0">
                                  <a:latin typeface="Cambria Math" panose="02040503050406030204" pitchFamily="18" charset="0"/>
                                </a:rPr>
                                <m:t>1−</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𝑦</m:t>
                                  </m:r>
                                </m:e>
                                <m:sub>
                                  <m:r>
                                    <a:rPr lang="en-US" sz="1600" i="1" dirty="0">
                                      <a:latin typeface="Cambria Math" panose="02040503050406030204" pitchFamily="18" charset="0"/>
                                    </a:rPr>
                                    <m:t>𝑖</m:t>
                                  </m:r>
                                </m:sub>
                              </m:sSub>
                            </m:sup>
                          </m:sSup>
                        </m:e>
                      </m:nary>
                    </m:oMath>
                  </m:oMathPara>
                </a14:m>
                <a:endParaRPr lang="en-US" sz="1600" dirty="0">
                  <a:latin typeface="Cambria Math" panose="020405030504060302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6569732" y="1902689"/>
                <a:ext cx="4210915" cy="3940246"/>
              </a:xfrm>
              <a:prstGeom prst="rect">
                <a:avLst/>
              </a:prstGeom>
              <a:blipFill>
                <a:blip r:embed="rId5"/>
                <a:stretch>
                  <a:fillRect l="-904" t="-322" b="-302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876299" y="1076751"/>
                <a:ext cx="10439403" cy="461665"/>
              </a:xfrm>
              <a:prstGeom prst="rect">
                <a:avLst/>
              </a:prstGeom>
            </p:spPr>
            <p:txBody>
              <a:bodyPr wrap="square">
                <a:spAutoFit/>
              </a:bodyPr>
              <a:lstStyle/>
              <a:p>
                <a:pPr algn="ctr"/>
                <a:r>
                  <a:rPr lang="en-US" sz="2400" dirty="0"/>
                  <a:t>Probability of all the events </a:t>
                </a:r>
                <a14:m>
                  <m:oMath xmlns:m="http://schemas.openxmlformats.org/officeDocument/2006/math">
                    <m:r>
                      <a:rPr lang="en-US" sz="2400" i="1" dirty="0">
                        <a:latin typeface="Cambria Math" panose="02040503050406030204" pitchFamily="18" charset="0"/>
                      </a:rPr>
                      <m:t>𝑦</m:t>
                    </m:r>
                    <m:r>
                      <a:rPr lang="en-US" sz="2400" i="1" baseline="-25000" dirty="0">
                        <a:latin typeface="Cambria Math" panose="02040503050406030204" pitchFamily="18" charset="0"/>
                      </a:rPr>
                      <m:t>1</m:t>
                    </m:r>
                    <m:r>
                      <a:rPr lang="en-US" sz="2400" i="1" dirty="0">
                        <a:latin typeface="Cambria Math" panose="02040503050406030204" pitchFamily="18" charset="0"/>
                      </a:rPr>
                      <m:t>,…,</m:t>
                    </m:r>
                    <m:r>
                      <a:rPr lang="en-US" sz="2400" i="1" dirty="0" err="1">
                        <a:latin typeface="Cambria Math" panose="02040503050406030204" pitchFamily="18" charset="0"/>
                      </a:rPr>
                      <m:t>𝑦</m:t>
                    </m:r>
                    <m:r>
                      <a:rPr lang="en-US" sz="2400" i="1" baseline="-25000" dirty="0" err="1">
                        <a:latin typeface="Cambria Math" panose="02040503050406030204" pitchFamily="18" charset="0"/>
                      </a:rPr>
                      <m:t>𝑁</m:t>
                    </m:r>
                    <m:r>
                      <a:rPr lang="en-US" sz="2400" i="1" dirty="0">
                        <a:latin typeface="Cambria Math" panose="02040503050406030204" pitchFamily="18" charset="0"/>
                      </a:rPr>
                      <m:t> </m:t>
                    </m:r>
                  </m:oMath>
                </a14:m>
                <a:r>
                  <a:rPr lang="en-US" sz="2400" dirty="0"/>
                  <a:t>given our current model parameters</a:t>
                </a:r>
              </a:p>
            </p:txBody>
          </p:sp>
        </mc:Choice>
        <mc:Fallback xmlns="">
          <p:sp>
            <p:nvSpPr>
              <p:cNvPr id="8" name="Rectangle 7"/>
              <p:cNvSpPr>
                <a:spLocks noRot="1" noChangeAspect="1" noMove="1" noResize="1" noEditPoints="1" noAdjustHandles="1" noChangeArrowheads="1" noChangeShapeType="1" noTextEdit="1"/>
              </p:cNvSpPr>
              <p:nvPr/>
            </p:nvSpPr>
            <p:spPr>
              <a:xfrm>
                <a:off x="876299" y="1076751"/>
                <a:ext cx="10439403" cy="461665"/>
              </a:xfrm>
              <a:prstGeom prst="rect">
                <a:avLst/>
              </a:prstGeom>
              <a:blipFill>
                <a:blip r:embed="rId6"/>
                <a:stretch>
                  <a:fillRect t="-5405" b="-29730"/>
                </a:stretch>
              </a:blipFill>
            </p:spPr>
            <p:txBody>
              <a:bodyPr/>
              <a:lstStyle/>
              <a:p>
                <a:r>
                  <a:rPr lang="en-US">
                    <a:noFill/>
                  </a:rPr>
                  <a:t> </a:t>
                </a:r>
              </a:p>
            </p:txBody>
          </p:sp>
        </mc:Fallback>
      </mc:AlternateContent>
      <p:pic>
        <p:nvPicPr>
          <p:cNvPr id="3" name="Picture 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67686" y="2636822"/>
            <a:ext cx="4737831" cy="3405609"/>
          </a:xfrm>
          <a:prstGeom prst="rect">
            <a:avLst/>
          </a:prstGeom>
        </p:spPr>
      </p:pic>
      <p:sp>
        <p:nvSpPr>
          <p:cNvPr id="4" name="Left Brace 3">
            <a:extLst>
              <a:ext uri="{FF2B5EF4-FFF2-40B4-BE49-F238E27FC236}">
                <a16:creationId xmlns:a16="http://schemas.microsoft.com/office/drawing/2014/main" id="{B113A61A-754C-B748-B970-1A528394ED72}"/>
              </a:ext>
            </a:extLst>
          </p:cNvPr>
          <p:cNvSpPr/>
          <p:nvPr/>
        </p:nvSpPr>
        <p:spPr>
          <a:xfrm>
            <a:off x="7616861" y="2442064"/>
            <a:ext cx="197116" cy="457252"/>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pic>
        <p:nvPicPr>
          <p:cNvPr id="5" name="Audio 4">
            <a:hlinkClick r:id="" action="ppaction://media"/>
            <a:extLst>
              <a:ext uri="{FF2B5EF4-FFF2-40B4-BE49-F238E27FC236}">
                <a16:creationId xmlns:a16="http://schemas.microsoft.com/office/drawing/2014/main" id="{BC99DA78-27F3-8A40-AF8E-A0D92085247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22667340"/>
      </p:ext>
    </p:extLst>
  </p:cSld>
  <p:clrMapOvr>
    <a:masterClrMapping/>
  </p:clrMapOvr>
  <mc:AlternateContent xmlns:mc="http://schemas.openxmlformats.org/markup-compatibility/2006">
    <mc:Choice xmlns:p14="http://schemas.microsoft.com/office/powerpoint/2010/main" Requires="p14">
      <p:transition spd="slow" p14:dur="2000" advTm="22526"/>
    </mc:Choice>
    <mc:Fallback>
      <p:transition spd="slow" advTm="225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718"/>
            <a:ext cx="12192000" cy="743871"/>
          </a:xfrm>
        </p:spPr>
        <p:txBody>
          <a:bodyPr>
            <a:noAutofit/>
          </a:bodyPr>
          <a:lstStyle/>
          <a:p>
            <a:pPr algn="ctr">
              <a:spcAft>
                <a:spcPts val="1200"/>
              </a:spcAft>
            </a:pPr>
            <a:r>
              <a:rPr lang="en-US" dirty="0"/>
              <a:t>Logistic Regression Likelihood</a:t>
            </a:r>
            <a:endParaRPr lang="en-US" sz="2400" dirty="0"/>
          </a:p>
        </p:txBody>
      </p:sp>
      <mc:AlternateContent xmlns:mc="http://schemas.openxmlformats.org/markup-compatibility/2006" xmlns:a14="http://schemas.microsoft.com/office/drawing/2010/main">
        <mc:Choice Requires="a14">
          <p:sp>
            <p:nvSpPr>
              <p:cNvPr id="6" name="TextBox 5"/>
              <p:cNvSpPr txBox="1"/>
              <p:nvPr/>
            </p:nvSpPr>
            <p:spPr>
              <a:xfrm>
                <a:off x="6569732" y="1902689"/>
                <a:ext cx="4210915" cy="2954270"/>
              </a:xfrm>
              <a:prstGeom prst="rect">
                <a:avLst/>
              </a:prstGeom>
              <a:noFill/>
            </p:spPr>
            <p:txBody>
              <a:bodyPr wrap="square" rtlCol="0">
                <a:spAutoFit/>
              </a:bodyPr>
              <a:lstStyle/>
              <a:p>
                <a:r>
                  <a:rPr lang="en-US" sz="1600" dirty="0">
                    <a:latin typeface="Cambria Math" panose="02040503050406030204" pitchFamily="18" charset="0"/>
                  </a:rPr>
                  <a:t>Now we multiply all the predicted probabilities together:</a:t>
                </a:r>
              </a:p>
              <a:p>
                <a:endParaRPr lang="en-US" sz="16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nary>
                        <m:naryPr>
                          <m:chr m:val="∏"/>
                          <m:ctrlPr>
                            <a:rPr lang="en-US" sz="1600" i="1">
                              <a:latin typeface="Cambria Math" panose="02040503050406030204" pitchFamily="18" charset="0"/>
                            </a:rPr>
                          </m:ctrlPr>
                        </m:naryPr>
                        <m:sub>
                          <m:r>
                            <m:rPr>
                              <m:brk m:alnAt="23"/>
                            </m:rPr>
                            <a:rPr lang="en-US" sz="1600" i="1">
                              <a:latin typeface="Cambria Math" panose="02040503050406030204" pitchFamily="18" charset="0"/>
                            </a:rPr>
                            <m:t>𝑖</m:t>
                          </m:r>
                          <m:r>
                            <a:rPr lang="en-US" sz="1600" i="1">
                              <a:latin typeface="Cambria Math" panose="02040503050406030204" pitchFamily="18" charset="0"/>
                            </a:rPr>
                            <m:t>=1</m:t>
                          </m:r>
                        </m:sub>
                        <m:sup>
                          <m:r>
                            <a:rPr lang="en-US" sz="1600" i="1">
                              <a:latin typeface="Cambria Math" panose="02040503050406030204" pitchFamily="18" charset="0"/>
                            </a:rPr>
                            <m:t>𝑁</m:t>
                          </m:r>
                        </m:sup>
                        <m:e>
                          <m:sSup>
                            <m:sSupPr>
                              <m:ctrlPr>
                                <a:rPr lang="en-US" sz="1600" i="1" dirty="0">
                                  <a:latin typeface="Cambria Math" panose="02040503050406030204" pitchFamily="18" charset="0"/>
                                </a:rPr>
                              </m:ctrlPr>
                            </m:sSupPr>
                            <m:e>
                              <m:d>
                                <m:dPr>
                                  <m:ctrlPr>
                                    <a:rPr lang="en-US" sz="1600" i="1" dirty="0">
                                      <a:latin typeface="Cambria Math" panose="02040503050406030204" pitchFamily="18" charset="0"/>
                                    </a:rPr>
                                  </m:ctrlPr>
                                </m:dPr>
                                <m:e>
                                  <m:sSub>
                                    <m:sSubPr>
                                      <m:ctrlPr>
                                        <a:rPr lang="en-US" sz="1600" i="1" dirty="0">
                                          <a:latin typeface="Cambria Math" panose="02040503050406030204" pitchFamily="18" charset="0"/>
                                        </a:rPr>
                                      </m:ctrlPr>
                                    </m:sSubPr>
                                    <m:e>
                                      <m:r>
                                        <a:rPr lang="en-US" sz="1600" i="1" dirty="0">
                                          <a:latin typeface="Cambria Math" panose="02040503050406030204" pitchFamily="18" charset="0"/>
                                        </a:rPr>
                                        <m:t>𝑝</m:t>
                                      </m:r>
                                    </m:e>
                                    <m:sub>
                                      <m:r>
                                        <a:rPr lang="en-US" sz="1600" i="1" dirty="0">
                                          <a:latin typeface="Cambria Math" panose="02040503050406030204" pitchFamily="18" charset="0"/>
                                        </a:rPr>
                                        <m:t>𝑖</m:t>
                                      </m:r>
                                    </m:sub>
                                  </m:sSub>
                                </m:e>
                              </m:d>
                            </m:e>
                            <m:sup>
                              <m:sSub>
                                <m:sSubPr>
                                  <m:ctrlPr>
                                    <a:rPr lang="en-US" sz="1600" i="1" dirty="0">
                                      <a:latin typeface="Cambria Math" panose="02040503050406030204" pitchFamily="18" charset="0"/>
                                    </a:rPr>
                                  </m:ctrlPr>
                                </m:sSubPr>
                                <m:e>
                                  <m:r>
                                    <a:rPr lang="en-US" sz="1600" i="1" dirty="0">
                                      <a:latin typeface="Cambria Math" panose="02040503050406030204" pitchFamily="18" charset="0"/>
                                    </a:rPr>
                                    <m:t>𝑦</m:t>
                                  </m:r>
                                </m:e>
                                <m:sub>
                                  <m:r>
                                    <a:rPr lang="en-US" sz="1600" i="1" dirty="0">
                                      <a:latin typeface="Cambria Math" panose="02040503050406030204" pitchFamily="18" charset="0"/>
                                    </a:rPr>
                                    <m:t>𝑖</m:t>
                                  </m:r>
                                </m:sub>
                              </m:sSub>
                            </m:sup>
                          </m:sSup>
                          <m:sSup>
                            <m:sSupPr>
                              <m:ctrlPr>
                                <a:rPr lang="en-US" sz="1600" i="1" dirty="0">
                                  <a:latin typeface="Cambria Math" panose="02040503050406030204" pitchFamily="18" charset="0"/>
                                </a:rPr>
                              </m:ctrlPr>
                            </m:sSupPr>
                            <m:e>
                              <m:d>
                                <m:dPr>
                                  <m:ctrlPr>
                                    <a:rPr lang="en-US" sz="1600" i="1" dirty="0">
                                      <a:latin typeface="Cambria Math" panose="02040503050406030204" pitchFamily="18" charset="0"/>
                                    </a:rPr>
                                  </m:ctrlPr>
                                </m:dPr>
                                <m:e>
                                  <m:r>
                                    <a:rPr lang="en-US" sz="1600" i="1" dirty="0">
                                      <a:latin typeface="Cambria Math" panose="02040503050406030204" pitchFamily="18" charset="0"/>
                                    </a:rPr>
                                    <m:t>1−</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𝑝</m:t>
                                      </m:r>
                                    </m:e>
                                    <m:sub>
                                      <m:r>
                                        <a:rPr lang="en-US" sz="1600" i="1" dirty="0">
                                          <a:latin typeface="Cambria Math" panose="02040503050406030204" pitchFamily="18" charset="0"/>
                                        </a:rPr>
                                        <m:t>𝑖</m:t>
                                      </m:r>
                                    </m:sub>
                                  </m:sSub>
                                </m:e>
                              </m:d>
                            </m:e>
                            <m:sup>
                              <m:r>
                                <a:rPr lang="en-US" sz="1600" i="1" dirty="0">
                                  <a:latin typeface="Cambria Math" panose="02040503050406030204" pitchFamily="18" charset="0"/>
                                </a:rPr>
                                <m:t>1−</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𝑦</m:t>
                                  </m:r>
                                </m:e>
                                <m:sub>
                                  <m:r>
                                    <a:rPr lang="en-US" sz="1600" i="1" dirty="0">
                                      <a:latin typeface="Cambria Math" panose="02040503050406030204" pitchFamily="18" charset="0"/>
                                    </a:rPr>
                                    <m:t>𝑖</m:t>
                                  </m:r>
                                </m:sub>
                              </m:sSub>
                            </m:sup>
                          </m:sSup>
                        </m:e>
                      </m:nary>
                    </m:oMath>
                  </m:oMathPara>
                </a14:m>
                <a:endParaRPr lang="en-US" sz="1600" dirty="0">
                  <a:latin typeface="Cambria Math" panose="02040503050406030204" pitchFamily="18" charset="0"/>
                </a:endParaRPr>
              </a:p>
              <a:p>
                <a:endParaRPr lang="en-US" sz="1600" dirty="0">
                  <a:latin typeface="Cambria Math" panose="02040503050406030204" pitchFamily="18" charset="0"/>
                </a:endParaRPr>
              </a:p>
              <a:p>
                <a:r>
                  <a:rPr lang="en-US" sz="1600" dirty="0">
                    <a:latin typeface="Cambria Math" panose="02040503050406030204" pitchFamily="18" charset="0"/>
                  </a:rPr>
                  <a:t>Often we see </a:t>
                </a:r>
                <a14:m>
                  <m:oMath xmlns:m="http://schemas.openxmlformats.org/officeDocument/2006/math">
                    <m:r>
                      <a:rPr lang="en-US" sz="1600" i="1" dirty="0">
                        <a:latin typeface="Cambria Math" panose="02040503050406030204" pitchFamily="18" charset="0"/>
                      </a:rPr>
                      <m:t>𝜎</m:t>
                    </m:r>
                    <m:r>
                      <a:rPr lang="en-US" sz="1600" i="1" dirty="0">
                        <a:latin typeface="Cambria Math" panose="02040503050406030204" pitchFamily="18" charset="0"/>
                      </a:rPr>
                      <m:t>(</m:t>
                    </m:r>
                    <m:sSub>
                      <m:sSubPr>
                        <m:ctrlPr>
                          <a:rPr lang="en-US" sz="1600" i="1" dirty="0" err="1">
                            <a:latin typeface="Cambria Math" panose="02040503050406030204" pitchFamily="18" charset="0"/>
                          </a:rPr>
                        </m:ctrlPr>
                      </m:sSubPr>
                      <m:e>
                        <m:r>
                          <a:rPr lang="en-US" sz="1600" i="1" dirty="0" err="1">
                            <a:latin typeface="Cambria Math" panose="02040503050406030204" pitchFamily="18" charset="0"/>
                          </a:rPr>
                          <m:t>𝑧</m:t>
                        </m:r>
                      </m:e>
                      <m:sub>
                        <m:r>
                          <a:rPr lang="en-US" sz="1600" i="1" dirty="0" err="1">
                            <a:latin typeface="Cambria Math" panose="02040503050406030204" pitchFamily="18" charset="0"/>
                          </a:rPr>
                          <m:t>𝑖</m:t>
                        </m:r>
                      </m:sub>
                    </m:sSub>
                    <m:r>
                      <a:rPr lang="en-US" sz="1600" i="1" dirty="0">
                        <a:latin typeface="Cambria Math" panose="02040503050406030204" pitchFamily="18" charset="0"/>
                      </a:rPr>
                      <m:t>) </m:t>
                    </m:r>
                  </m:oMath>
                </a14:m>
                <a:r>
                  <a:rPr lang="en-US" sz="1600" dirty="0">
                    <a:latin typeface="Cambria Math" panose="02040503050406030204" pitchFamily="18" charset="0"/>
                  </a:rPr>
                  <a:t>substituted for </a:t>
                </a:r>
                <a14:m>
                  <m:oMath xmlns:m="http://schemas.openxmlformats.org/officeDocument/2006/math">
                    <m:sSub>
                      <m:sSubPr>
                        <m:ctrlPr>
                          <a:rPr lang="en-US" sz="1600" i="1" dirty="0">
                            <a:latin typeface="Cambria Math" panose="02040503050406030204" pitchFamily="18" charset="0"/>
                          </a:rPr>
                        </m:ctrlPr>
                      </m:sSubPr>
                      <m:e>
                        <m:r>
                          <a:rPr lang="en-US" sz="1600" i="1" dirty="0">
                            <a:latin typeface="Cambria Math" panose="02040503050406030204" pitchFamily="18" charset="0"/>
                          </a:rPr>
                          <m:t>𝑝</m:t>
                        </m:r>
                      </m:e>
                      <m:sub>
                        <m:r>
                          <a:rPr lang="en-US" sz="1600" i="1" dirty="0">
                            <a:latin typeface="Cambria Math" panose="02040503050406030204" pitchFamily="18" charset="0"/>
                          </a:rPr>
                          <m:t>𝑖</m:t>
                        </m:r>
                      </m:sub>
                    </m:sSub>
                  </m:oMath>
                </a14:m>
                <a:r>
                  <a:rPr lang="en-US" sz="1600" dirty="0">
                    <a:latin typeface="Cambria Math" panose="02040503050406030204" pitchFamily="18" charset="0"/>
                  </a:rPr>
                  <a:t>:</a:t>
                </a:r>
              </a:p>
              <a:p>
                <a:endParaRPr lang="en-US" sz="16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nary>
                        <m:naryPr>
                          <m:chr m:val="∏"/>
                          <m:ctrlPr>
                            <a:rPr lang="en-US" sz="1600" i="1">
                              <a:latin typeface="Cambria Math" panose="02040503050406030204" pitchFamily="18" charset="0"/>
                            </a:rPr>
                          </m:ctrlPr>
                        </m:naryPr>
                        <m:sub>
                          <m:r>
                            <m:rPr>
                              <m:brk m:alnAt="23"/>
                            </m:rPr>
                            <a:rPr lang="en-US" sz="1600" i="1">
                              <a:latin typeface="Cambria Math" panose="02040503050406030204" pitchFamily="18" charset="0"/>
                            </a:rPr>
                            <m:t>𝑖</m:t>
                          </m:r>
                          <m:r>
                            <a:rPr lang="en-US" sz="1600" i="1">
                              <a:latin typeface="Cambria Math" panose="02040503050406030204" pitchFamily="18" charset="0"/>
                            </a:rPr>
                            <m:t>=1</m:t>
                          </m:r>
                        </m:sub>
                        <m:sup>
                          <m:r>
                            <a:rPr lang="en-US" sz="1600" i="1">
                              <a:latin typeface="Cambria Math" panose="02040503050406030204" pitchFamily="18" charset="0"/>
                            </a:rPr>
                            <m:t>𝑁</m:t>
                          </m:r>
                        </m:sup>
                        <m:e>
                          <m:sSup>
                            <m:sSupPr>
                              <m:ctrlPr>
                                <a:rPr lang="en-US" sz="1600" i="1" dirty="0">
                                  <a:latin typeface="Cambria Math" panose="02040503050406030204" pitchFamily="18" charset="0"/>
                                </a:rPr>
                              </m:ctrlPr>
                            </m:sSupPr>
                            <m:e>
                              <m:r>
                                <a:rPr lang="en-US" sz="1600" i="1" dirty="0">
                                  <a:latin typeface="Cambria Math" panose="02040503050406030204" pitchFamily="18" charset="0"/>
                                </a:rPr>
                                <m:t>𝜎</m:t>
                              </m:r>
                              <m:r>
                                <a:rPr lang="en-US" sz="1600" i="1" dirty="0">
                                  <a:latin typeface="Cambria Math" panose="02040503050406030204" pitchFamily="18" charset="0"/>
                                </a:rPr>
                                <m:t>(</m:t>
                              </m:r>
                              <m:sSub>
                                <m:sSubPr>
                                  <m:ctrlPr>
                                    <a:rPr lang="en-US" sz="1600" i="1" dirty="0" err="1">
                                      <a:latin typeface="Cambria Math" panose="02040503050406030204" pitchFamily="18" charset="0"/>
                                    </a:rPr>
                                  </m:ctrlPr>
                                </m:sSubPr>
                                <m:e>
                                  <m:r>
                                    <a:rPr lang="en-US" sz="1600" i="1" dirty="0" err="1">
                                      <a:latin typeface="Cambria Math" panose="02040503050406030204" pitchFamily="18" charset="0"/>
                                    </a:rPr>
                                    <m:t>𝑧</m:t>
                                  </m:r>
                                </m:e>
                                <m:sub>
                                  <m:r>
                                    <a:rPr lang="en-US" sz="1600" i="1" dirty="0" err="1">
                                      <a:latin typeface="Cambria Math" panose="02040503050406030204" pitchFamily="18" charset="0"/>
                                    </a:rPr>
                                    <m:t>𝑖</m:t>
                                  </m:r>
                                </m:sub>
                              </m:sSub>
                              <m:r>
                                <a:rPr lang="en-US" sz="1600" i="1" dirty="0">
                                  <a:latin typeface="Cambria Math" panose="02040503050406030204" pitchFamily="18" charset="0"/>
                                </a:rPr>
                                <m:t>)</m:t>
                              </m:r>
                            </m:e>
                            <m:sup>
                              <m:sSub>
                                <m:sSubPr>
                                  <m:ctrlPr>
                                    <a:rPr lang="en-US" sz="1600" i="1" dirty="0">
                                      <a:latin typeface="Cambria Math" panose="02040503050406030204" pitchFamily="18" charset="0"/>
                                    </a:rPr>
                                  </m:ctrlPr>
                                </m:sSubPr>
                                <m:e>
                                  <m:r>
                                    <a:rPr lang="en-US" sz="1600" i="1" dirty="0">
                                      <a:latin typeface="Cambria Math" panose="02040503050406030204" pitchFamily="18" charset="0"/>
                                    </a:rPr>
                                    <m:t>𝑦</m:t>
                                  </m:r>
                                </m:e>
                                <m:sub>
                                  <m:r>
                                    <a:rPr lang="en-US" sz="1600" i="1" dirty="0">
                                      <a:latin typeface="Cambria Math" panose="02040503050406030204" pitchFamily="18" charset="0"/>
                                    </a:rPr>
                                    <m:t>𝑖</m:t>
                                  </m:r>
                                </m:sub>
                              </m:sSub>
                            </m:sup>
                          </m:sSup>
                          <m:sSup>
                            <m:sSupPr>
                              <m:ctrlPr>
                                <a:rPr lang="en-US" sz="1600" i="1" dirty="0">
                                  <a:latin typeface="Cambria Math" panose="02040503050406030204" pitchFamily="18" charset="0"/>
                                </a:rPr>
                              </m:ctrlPr>
                            </m:sSupPr>
                            <m:e>
                              <m:d>
                                <m:dPr>
                                  <m:ctrlPr>
                                    <a:rPr lang="en-US" sz="1600" i="1" dirty="0">
                                      <a:latin typeface="Cambria Math" panose="02040503050406030204" pitchFamily="18" charset="0"/>
                                    </a:rPr>
                                  </m:ctrlPr>
                                </m:dPr>
                                <m:e>
                                  <m:r>
                                    <a:rPr lang="en-US" sz="1600" i="1" dirty="0">
                                      <a:latin typeface="Cambria Math" panose="02040503050406030204" pitchFamily="18" charset="0"/>
                                    </a:rPr>
                                    <m:t>1−</m:t>
                                  </m:r>
                                  <m:r>
                                    <a:rPr lang="en-US" sz="1600" i="1" dirty="0">
                                      <a:latin typeface="Cambria Math" panose="02040503050406030204" pitchFamily="18" charset="0"/>
                                    </a:rPr>
                                    <m:t>𝜎</m:t>
                                  </m:r>
                                  <m:r>
                                    <a:rPr lang="en-US" sz="1600" i="1" dirty="0">
                                      <a:latin typeface="Cambria Math" panose="02040503050406030204" pitchFamily="18" charset="0"/>
                                    </a:rPr>
                                    <m:t>(</m:t>
                                  </m:r>
                                  <m:sSub>
                                    <m:sSubPr>
                                      <m:ctrlPr>
                                        <a:rPr lang="en-US" sz="1600" i="1" dirty="0" err="1">
                                          <a:latin typeface="Cambria Math" panose="02040503050406030204" pitchFamily="18" charset="0"/>
                                        </a:rPr>
                                      </m:ctrlPr>
                                    </m:sSubPr>
                                    <m:e>
                                      <m:r>
                                        <a:rPr lang="en-US" sz="1600" i="1" dirty="0" err="1">
                                          <a:latin typeface="Cambria Math" panose="02040503050406030204" pitchFamily="18" charset="0"/>
                                        </a:rPr>
                                        <m:t>𝑧</m:t>
                                      </m:r>
                                    </m:e>
                                    <m:sub>
                                      <m:r>
                                        <a:rPr lang="en-US" sz="1600" i="1" dirty="0" err="1">
                                          <a:latin typeface="Cambria Math" panose="02040503050406030204" pitchFamily="18" charset="0"/>
                                        </a:rPr>
                                        <m:t>𝑖</m:t>
                                      </m:r>
                                    </m:sub>
                                  </m:sSub>
                                  <m:r>
                                    <a:rPr lang="en-US" sz="1600" i="1" dirty="0">
                                      <a:latin typeface="Cambria Math" panose="02040503050406030204" pitchFamily="18" charset="0"/>
                                    </a:rPr>
                                    <m:t>)</m:t>
                                  </m:r>
                                </m:e>
                              </m:d>
                            </m:e>
                            <m:sup>
                              <m:r>
                                <a:rPr lang="en-US" sz="1600" i="1" dirty="0">
                                  <a:latin typeface="Cambria Math" panose="02040503050406030204" pitchFamily="18" charset="0"/>
                                </a:rPr>
                                <m:t>1−</m:t>
                              </m:r>
                              <m:sSub>
                                <m:sSubPr>
                                  <m:ctrlPr>
                                    <a:rPr lang="en-US" sz="1600" i="1" dirty="0">
                                      <a:latin typeface="Cambria Math" panose="02040503050406030204" pitchFamily="18" charset="0"/>
                                    </a:rPr>
                                  </m:ctrlPr>
                                </m:sSubPr>
                                <m:e>
                                  <m:r>
                                    <a:rPr lang="en-US" sz="1600" i="1" dirty="0">
                                      <a:latin typeface="Cambria Math" panose="02040503050406030204" pitchFamily="18" charset="0"/>
                                    </a:rPr>
                                    <m:t>𝑦</m:t>
                                  </m:r>
                                </m:e>
                                <m:sub>
                                  <m:r>
                                    <a:rPr lang="en-US" sz="1600" i="1" dirty="0">
                                      <a:latin typeface="Cambria Math" panose="02040503050406030204" pitchFamily="18" charset="0"/>
                                    </a:rPr>
                                    <m:t>𝑖</m:t>
                                  </m:r>
                                </m:sub>
                              </m:sSub>
                            </m:sup>
                          </m:sSup>
                        </m:e>
                      </m:nary>
                    </m:oMath>
                  </m:oMathPara>
                </a14:m>
                <a:endParaRPr lang="en-US" sz="1600" dirty="0">
                  <a:latin typeface="Cambria Math" panose="020405030504060302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6569732" y="1902689"/>
                <a:ext cx="4210915" cy="2954270"/>
              </a:xfrm>
              <a:prstGeom prst="rect">
                <a:avLst/>
              </a:prstGeom>
              <a:blipFill>
                <a:blip r:embed="rId5"/>
                <a:stretch>
                  <a:fillRect l="-16566" t="-855" b="-401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876299" y="1076751"/>
                <a:ext cx="10439403" cy="461665"/>
              </a:xfrm>
              <a:prstGeom prst="rect">
                <a:avLst/>
              </a:prstGeom>
            </p:spPr>
            <p:txBody>
              <a:bodyPr wrap="square">
                <a:spAutoFit/>
              </a:bodyPr>
              <a:lstStyle/>
              <a:p>
                <a:pPr algn="ctr"/>
                <a:r>
                  <a:rPr lang="en-US" sz="2400" dirty="0"/>
                  <a:t>Probability of all the events </a:t>
                </a:r>
                <a14:m>
                  <m:oMath xmlns:m="http://schemas.openxmlformats.org/officeDocument/2006/math">
                    <m:r>
                      <a:rPr lang="en-US" sz="2400" i="1" dirty="0">
                        <a:latin typeface="Cambria Math" panose="02040503050406030204" pitchFamily="18" charset="0"/>
                      </a:rPr>
                      <m:t>𝑦</m:t>
                    </m:r>
                    <m:r>
                      <a:rPr lang="en-US" sz="2400" i="1" baseline="-25000" dirty="0">
                        <a:latin typeface="Cambria Math" panose="02040503050406030204" pitchFamily="18" charset="0"/>
                      </a:rPr>
                      <m:t>1</m:t>
                    </m:r>
                    <m:r>
                      <a:rPr lang="en-US" sz="2400" i="1" dirty="0">
                        <a:latin typeface="Cambria Math" panose="02040503050406030204" pitchFamily="18" charset="0"/>
                      </a:rPr>
                      <m:t>,…,</m:t>
                    </m:r>
                    <m:r>
                      <a:rPr lang="en-US" sz="2400" i="1" dirty="0" err="1">
                        <a:latin typeface="Cambria Math" panose="02040503050406030204" pitchFamily="18" charset="0"/>
                      </a:rPr>
                      <m:t>𝑦</m:t>
                    </m:r>
                    <m:r>
                      <a:rPr lang="en-US" sz="2400" i="1" baseline="-25000" dirty="0" err="1">
                        <a:latin typeface="Cambria Math" panose="02040503050406030204" pitchFamily="18" charset="0"/>
                      </a:rPr>
                      <m:t>𝑁</m:t>
                    </m:r>
                    <m:r>
                      <a:rPr lang="en-US" sz="2400" i="1" dirty="0">
                        <a:latin typeface="Cambria Math" panose="02040503050406030204" pitchFamily="18" charset="0"/>
                      </a:rPr>
                      <m:t> </m:t>
                    </m:r>
                  </m:oMath>
                </a14:m>
                <a:r>
                  <a:rPr lang="en-US" sz="2400" dirty="0"/>
                  <a:t>given our current model parameters</a:t>
                </a:r>
              </a:p>
            </p:txBody>
          </p:sp>
        </mc:Choice>
        <mc:Fallback xmlns="">
          <p:sp>
            <p:nvSpPr>
              <p:cNvPr id="8" name="Rectangle 7"/>
              <p:cNvSpPr>
                <a:spLocks noRot="1" noChangeAspect="1" noMove="1" noResize="1" noEditPoints="1" noAdjustHandles="1" noChangeArrowheads="1" noChangeShapeType="1" noTextEdit="1"/>
              </p:cNvSpPr>
              <p:nvPr/>
            </p:nvSpPr>
            <p:spPr>
              <a:xfrm>
                <a:off x="876299" y="1076751"/>
                <a:ext cx="10439403" cy="461665"/>
              </a:xfrm>
              <a:prstGeom prst="rect">
                <a:avLst/>
              </a:prstGeom>
              <a:blipFill>
                <a:blip r:embed="rId6"/>
                <a:stretch>
                  <a:fillRect t="-5405" b="-29730"/>
                </a:stretch>
              </a:blipFill>
            </p:spPr>
            <p:txBody>
              <a:bodyPr/>
              <a:lstStyle/>
              <a:p>
                <a:r>
                  <a:rPr lang="en-US">
                    <a:noFill/>
                  </a:rPr>
                  <a:t> </a:t>
                </a:r>
              </a:p>
            </p:txBody>
          </p:sp>
        </mc:Fallback>
      </mc:AlternateContent>
      <p:pic>
        <p:nvPicPr>
          <p:cNvPr id="3" name="Picture 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67686" y="2636822"/>
            <a:ext cx="4737831" cy="3405609"/>
          </a:xfrm>
          <a:prstGeom prst="rect">
            <a:avLst/>
          </a:prstGeom>
        </p:spPr>
      </p:pic>
      <p:pic>
        <p:nvPicPr>
          <p:cNvPr id="4" name="Audio 3">
            <a:hlinkClick r:id="" action="ppaction://media"/>
            <a:extLst>
              <a:ext uri="{FF2B5EF4-FFF2-40B4-BE49-F238E27FC236}">
                <a16:creationId xmlns:a16="http://schemas.microsoft.com/office/drawing/2014/main" id="{2703ACA9-968B-E941-9D39-53513B85EC2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8315517"/>
      </p:ext>
    </p:extLst>
  </p:cSld>
  <p:clrMapOvr>
    <a:masterClrMapping/>
  </p:clrMapOvr>
  <mc:AlternateContent xmlns:mc="http://schemas.openxmlformats.org/markup-compatibility/2006">
    <mc:Choice xmlns:p14="http://schemas.microsoft.com/office/powerpoint/2010/main" Requires="p14">
      <p:transition spd="slow" p14:dur="2000" advTm="14747"/>
    </mc:Choice>
    <mc:Fallback>
      <p:transition spd="slow" advTm="147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0A24A32-C2A8-2F46-B718-BE4262E4955A}"/>
              </a:ext>
            </a:extLst>
          </p:cNvPr>
          <p:cNvSpPr>
            <a:spLocks noGrp="1"/>
          </p:cNvSpPr>
          <p:nvPr>
            <p:ph type="title"/>
          </p:nvPr>
        </p:nvSpPr>
        <p:spPr>
          <a:xfrm>
            <a:off x="5104337" y="430178"/>
            <a:ext cx="6957471" cy="743871"/>
          </a:xfrm>
        </p:spPr>
        <p:txBody>
          <a:bodyPr>
            <a:noAutofit/>
          </a:bodyPr>
          <a:lstStyle/>
          <a:p>
            <a:pPr algn="ctr">
              <a:spcAft>
                <a:spcPts val="1200"/>
              </a:spcAft>
            </a:pPr>
            <a:r>
              <a:rPr lang="en-US" dirty="0"/>
              <a:t>Two Final Modifications</a:t>
            </a:r>
            <a:endParaRPr lang="en-US" sz="24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FA0ABD2-888A-BF44-87A6-3615A9AFAF53}"/>
                  </a:ext>
                </a:extLst>
              </p:cNvPr>
              <p:cNvSpPr txBox="1"/>
              <p:nvPr/>
            </p:nvSpPr>
            <p:spPr>
              <a:xfrm>
                <a:off x="590544" y="430178"/>
                <a:ext cx="3205769" cy="1474571"/>
              </a:xfrm>
              <a:prstGeom prst="rect">
                <a:avLst/>
              </a:prstGeom>
              <a:noFill/>
            </p:spPr>
            <p:txBody>
              <a:bodyPr wrap="square" rtlCol="0">
                <a:spAutoFit/>
              </a:bodyPr>
              <a:lstStyle/>
              <a:p>
                <a:r>
                  <a:rPr lang="en-US" sz="1867" dirty="0">
                    <a:latin typeface="Cambria Math" panose="02040503050406030204" pitchFamily="18" charset="0"/>
                  </a:rPr>
                  <a:t>Again, here’s the </a:t>
                </a:r>
                <a:r>
                  <a:rPr lang="en-US" sz="1867" i="1" dirty="0">
                    <a:latin typeface="Cambria Math" panose="02040503050406030204" pitchFamily="18" charset="0"/>
                  </a:rPr>
                  <a:t>likelihood</a:t>
                </a:r>
                <a:r>
                  <a:rPr lang="en-US" sz="1867" dirty="0">
                    <a:latin typeface="Cambria Math" panose="02040503050406030204" pitchFamily="18" charset="0"/>
                  </a:rPr>
                  <a:t>:</a:t>
                </a:r>
              </a:p>
              <a:p>
                <a:endParaRPr lang="en-US" sz="1867"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nary>
                        <m:naryPr>
                          <m:chr m:val="∏"/>
                          <m:ctrlPr>
                            <a:rPr lang="en-US" sz="1867" i="1">
                              <a:latin typeface="Cambria Math" panose="02040503050406030204" pitchFamily="18" charset="0"/>
                            </a:rPr>
                          </m:ctrlPr>
                        </m:naryPr>
                        <m:sub>
                          <m:r>
                            <m:rPr>
                              <m:brk m:alnAt="23"/>
                            </m:rPr>
                            <a:rPr lang="en-US" sz="1867" i="1">
                              <a:latin typeface="Cambria Math" panose="02040503050406030204" pitchFamily="18" charset="0"/>
                            </a:rPr>
                            <m:t>𝑖</m:t>
                          </m:r>
                          <m:r>
                            <a:rPr lang="en-US" sz="1867" i="1">
                              <a:latin typeface="Cambria Math" panose="02040503050406030204" pitchFamily="18" charset="0"/>
                            </a:rPr>
                            <m:t>=1</m:t>
                          </m:r>
                        </m:sub>
                        <m:sup>
                          <m:r>
                            <a:rPr lang="en-US" sz="1867" i="1">
                              <a:latin typeface="Cambria Math" panose="02040503050406030204" pitchFamily="18" charset="0"/>
                            </a:rPr>
                            <m:t>𝑁</m:t>
                          </m:r>
                        </m:sup>
                        <m:e>
                          <m:sSup>
                            <m:sSupPr>
                              <m:ctrlPr>
                                <a:rPr lang="en-US" sz="1867" i="1" dirty="0">
                                  <a:latin typeface="Cambria Math" panose="02040503050406030204" pitchFamily="18" charset="0"/>
                                </a:rPr>
                              </m:ctrlPr>
                            </m:sSupPr>
                            <m:e>
                              <m:r>
                                <a:rPr lang="en-US" sz="1867" i="1" dirty="0">
                                  <a:latin typeface="Cambria Math" panose="02040503050406030204" pitchFamily="18" charset="0"/>
                                </a:rPr>
                                <m:t>𝜎</m:t>
                              </m:r>
                              <m:r>
                                <a:rPr lang="en-US" sz="1867" i="1" dirty="0">
                                  <a:latin typeface="Cambria Math" panose="02040503050406030204" pitchFamily="18" charset="0"/>
                                </a:rPr>
                                <m:t>(</m:t>
                              </m:r>
                              <m:sSub>
                                <m:sSubPr>
                                  <m:ctrlPr>
                                    <a:rPr lang="en-US" sz="1867" i="1" dirty="0" err="1">
                                      <a:latin typeface="Cambria Math" panose="02040503050406030204" pitchFamily="18" charset="0"/>
                                    </a:rPr>
                                  </m:ctrlPr>
                                </m:sSubPr>
                                <m:e>
                                  <m:r>
                                    <a:rPr lang="en-US" sz="1867" i="1" dirty="0" err="1">
                                      <a:latin typeface="Cambria Math" panose="02040503050406030204" pitchFamily="18" charset="0"/>
                                    </a:rPr>
                                    <m:t>𝑧</m:t>
                                  </m:r>
                                </m:e>
                                <m:sub>
                                  <m:r>
                                    <a:rPr lang="en-US" sz="1867" i="1" dirty="0" err="1">
                                      <a:latin typeface="Cambria Math" panose="02040503050406030204" pitchFamily="18" charset="0"/>
                                    </a:rPr>
                                    <m:t>𝑖</m:t>
                                  </m:r>
                                </m:sub>
                              </m:sSub>
                              <m:r>
                                <a:rPr lang="en-US" sz="1867" i="1" dirty="0">
                                  <a:latin typeface="Cambria Math" panose="02040503050406030204" pitchFamily="18" charset="0"/>
                                </a:rPr>
                                <m:t>)</m:t>
                              </m:r>
                            </m:e>
                            <m:sup>
                              <m:sSub>
                                <m:sSubPr>
                                  <m:ctrlPr>
                                    <a:rPr lang="en-US" sz="1867" i="1" dirty="0">
                                      <a:latin typeface="Cambria Math" panose="02040503050406030204" pitchFamily="18" charset="0"/>
                                    </a:rPr>
                                  </m:ctrlPr>
                                </m:sSubPr>
                                <m:e>
                                  <m:r>
                                    <a:rPr lang="en-US" sz="1867" i="1" dirty="0">
                                      <a:latin typeface="Cambria Math" panose="02040503050406030204" pitchFamily="18" charset="0"/>
                                    </a:rPr>
                                    <m:t>𝑦</m:t>
                                  </m:r>
                                </m:e>
                                <m:sub>
                                  <m:r>
                                    <a:rPr lang="en-US" sz="1867" i="1" dirty="0">
                                      <a:latin typeface="Cambria Math" panose="02040503050406030204" pitchFamily="18" charset="0"/>
                                    </a:rPr>
                                    <m:t>𝑖</m:t>
                                  </m:r>
                                </m:sub>
                              </m:sSub>
                            </m:sup>
                          </m:sSup>
                          <m:sSup>
                            <m:sSupPr>
                              <m:ctrlPr>
                                <a:rPr lang="en-US" sz="1867" i="1" dirty="0">
                                  <a:latin typeface="Cambria Math" panose="02040503050406030204" pitchFamily="18" charset="0"/>
                                </a:rPr>
                              </m:ctrlPr>
                            </m:sSupPr>
                            <m:e>
                              <m:d>
                                <m:dPr>
                                  <m:ctrlPr>
                                    <a:rPr lang="en-US" sz="1867" i="1" dirty="0">
                                      <a:latin typeface="Cambria Math" panose="02040503050406030204" pitchFamily="18" charset="0"/>
                                    </a:rPr>
                                  </m:ctrlPr>
                                </m:dPr>
                                <m:e>
                                  <m:r>
                                    <a:rPr lang="en-US" sz="1867" i="1" dirty="0">
                                      <a:latin typeface="Cambria Math" panose="02040503050406030204" pitchFamily="18" charset="0"/>
                                    </a:rPr>
                                    <m:t>1−</m:t>
                                  </m:r>
                                  <m:r>
                                    <a:rPr lang="en-US" sz="1867" i="1" dirty="0">
                                      <a:latin typeface="Cambria Math" panose="02040503050406030204" pitchFamily="18" charset="0"/>
                                    </a:rPr>
                                    <m:t>𝜎</m:t>
                                  </m:r>
                                  <m:r>
                                    <a:rPr lang="en-US" sz="1867" i="1" dirty="0">
                                      <a:latin typeface="Cambria Math" panose="02040503050406030204" pitchFamily="18" charset="0"/>
                                    </a:rPr>
                                    <m:t>(</m:t>
                                  </m:r>
                                  <m:sSub>
                                    <m:sSubPr>
                                      <m:ctrlPr>
                                        <a:rPr lang="en-US" sz="1867" i="1" dirty="0" err="1">
                                          <a:latin typeface="Cambria Math" panose="02040503050406030204" pitchFamily="18" charset="0"/>
                                        </a:rPr>
                                      </m:ctrlPr>
                                    </m:sSubPr>
                                    <m:e>
                                      <m:r>
                                        <a:rPr lang="en-US" sz="1867" i="1" dirty="0" err="1">
                                          <a:latin typeface="Cambria Math" panose="02040503050406030204" pitchFamily="18" charset="0"/>
                                        </a:rPr>
                                        <m:t>𝑧</m:t>
                                      </m:r>
                                    </m:e>
                                    <m:sub>
                                      <m:r>
                                        <a:rPr lang="en-US" sz="1867" i="1" dirty="0" err="1">
                                          <a:latin typeface="Cambria Math" panose="02040503050406030204" pitchFamily="18" charset="0"/>
                                        </a:rPr>
                                        <m:t>𝑖</m:t>
                                      </m:r>
                                    </m:sub>
                                  </m:sSub>
                                  <m:r>
                                    <a:rPr lang="en-US" sz="1867" i="1" dirty="0">
                                      <a:latin typeface="Cambria Math" panose="02040503050406030204" pitchFamily="18" charset="0"/>
                                    </a:rPr>
                                    <m:t>)</m:t>
                                  </m:r>
                                </m:e>
                              </m:d>
                            </m:e>
                            <m:sup>
                              <m:r>
                                <a:rPr lang="en-US" sz="1867" i="1" dirty="0">
                                  <a:latin typeface="Cambria Math" panose="02040503050406030204" pitchFamily="18" charset="0"/>
                                </a:rPr>
                                <m:t>1−</m:t>
                              </m:r>
                              <m:sSub>
                                <m:sSubPr>
                                  <m:ctrlPr>
                                    <a:rPr lang="en-US" sz="1867" i="1" dirty="0">
                                      <a:latin typeface="Cambria Math" panose="02040503050406030204" pitchFamily="18" charset="0"/>
                                    </a:rPr>
                                  </m:ctrlPr>
                                </m:sSubPr>
                                <m:e>
                                  <m:r>
                                    <a:rPr lang="en-US" sz="1867" i="1" dirty="0">
                                      <a:latin typeface="Cambria Math" panose="02040503050406030204" pitchFamily="18" charset="0"/>
                                    </a:rPr>
                                    <m:t>𝑦</m:t>
                                  </m:r>
                                </m:e>
                                <m:sub>
                                  <m:r>
                                    <a:rPr lang="en-US" sz="1867" i="1" dirty="0">
                                      <a:latin typeface="Cambria Math" panose="02040503050406030204" pitchFamily="18" charset="0"/>
                                    </a:rPr>
                                    <m:t>𝑖</m:t>
                                  </m:r>
                                </m:sub>
                              </m:sSub>
                            </m:sup>
                          </m:sSup>
                        </m:e>
                      </m:nary>
                    </m:oMath>
                  </m:oMathPara>
                </a14:m>
                <a:endParaRPr lang="en-US" sz="1867" dirty="0">
                  <a:latin typeface="Cambria Math" panose="02040503050406030204" pitchFamily="18" charset="0"/>
                </a:endParaRPr>
              </a:p>
            </p:txBody>
          </p:sp>
        </mc:Choice>
        <mc:Fallback xmlns="">
          <p:sp>
            <p:nvSpPr>
              <p:cNvPr id="10" name="TextBox 9">
                <a:extLst>
                  <a:ext uri="{FF2B5EF4-FFF2-40B4-BE49-F238E27FC236}">
                    <a16:creationId xmlns:a16="http://schemas.microsoft.com/office/drawing/2014/main" id="{BFA0ABD2-888A-BF44-87A6-3615A9AFAF53}"/>
                  </a:ext>
                </a:extLst>
              </p:cNvPr>
              <p:cNvSpPr txBox="1">
                <a:spLocks noRot="1" noChangeAspect="1" noMove="1" noResize="1" noEditPoints="1" noAdjustHandles="1" noChangeArrowheads="1" noChangeShapeType="1" noTextEdit="1"/>
              </p:cNvSpPr>
              <p:nvPr/>
            </p:nvSpPr>
            <p:spPr>
              <a:xfrm>
                <a:off x="590544" y="430178"/>
                <a:ext cx="3205769" cy="1474571"/>
              </a:xfrm>
              <a:prstGeom prst="rect">
                <a:avLst/>
              </a:prstGeom>
              <a:blipFill>
                <a:blip r:embed="rId5"/>
                <a:stretch>
                  <a:fillRect l="-19685" t="-23276" b="-94828"/>
                </a:stretch>
              </a:blipFill>
            </p:spPr>
            <p:txBody>
              <a:bodyPr/>
              <a:lstStyle/>
              <a:p>
                <a:r>
                  <a:rPr lang="en-US">
                    <a:noFill/>
                  </a:rPr>
                  <a:t> </a:t>
                </a:r>
              </a:p>
            </p:txBody>
          </p:sp>
        </mc:Fallback>
      </mc:AlternateContent>
      <p:pic>
        <p:nvPicPr>
          <p:cNvPr id="2" name="Audio 1">
            <a:hlinkClick r:id="" action="ppaction://media"/>
            <a:extLst>
              <a:ext uri="{FF2B5EF4-FFF2-40B4-BE49-F238E27FC236}">
                <a16:creationId xmlns:a16="http://schemas.microsoft.com/office/drawing/2014/main" id="{A6180C3B-16D0-A441-85C1-51737A67E20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45609039"/>
      </p:ext>
    </p:extLst>
  </p:cSld>
  <p:clrMapOvr>
    <a:masterClrMapping/>
  </p:clrMapOvr>
  <mc:AlternateContent xmlns:mc="http://schemas.openxmlformats.org/markup-compatibility/2006">
    <mc:Choice xmlns:p14="http://schemas.microsoft.com/office/powerpoint/2010/main" Requires="p14">
      <p:transition spd="slow" p14:dur="2000" advTm="36374"/>
    </mc:Choice>
    <mc:Fallback>
      <p:transition spd="slow" advTm="363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0A24A32-C2A8-2F46-B718-BE4262E4955A}"/>
              </a:ext>
            </a:extLst>
          </p:cNvPr>
          <p:cNvSpPr>
            <a:spLocks noGrp="1"/>
          </p:cNvSpPr>
          <p:nvPr>
            <p:ph type="title"/>
          </p:nvPr>
        </p:nvSpPr>
        <p:spPr>
          <a:xfrm>
            <a:off x="5104337" y="430178"/>
            <a:ext cx="6957471" cy="743871"/>
          </a:xfrm>
        </p:spPr>
        <p:txBody>
          <a:bodyPr>
            <a:noAutofit/>
          </a:bodyPr>
          <a:lstStyle/>
          <a:p>
            <a:pPr algn="ctr">
              <a:spcAft>
                <a:spcPts val="1200"/>
              </a:spcAft>
            </a:pPr>
            <a:r>
              <a:rPr lang="en-US" dirty="0"/>
              <a:t>Two Final Modifications</a:t>
            </a:r>
            <a:endParaRPr lang="en-US" sz="24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FA0ABD2-888A-BF44-87A6-3615A9AFAF53}"/>
                  </a:ext>
                </a:extLst>
              </p:cNvPr>
              <p:cNvSpPr txBox="1"/>
              <p:nvPr/>
            </p:nvSpPr>
            <p:spPr>
              <a:xfrm>
                <a:off x="590544" y="430178"/>
                <a:ext cx="3205769" cy="1474571"/>
              </a:xfrm>
              <a:prstGeom prst="rect">
                <a:avLst/>
              </a:prstGeom>
              <a:noFill/>
            </p:spPr>
            <p:txBody>
              <a:bodyPr wrap="square" rtlCol="0">
                <a:spAutoFit/>
              </a:bodyPr>
              <a:lstStyle/>
              <a:p>
                <a:r>
                  <a:rPr lang="en-US" sz="1867" dirty="0">
                    <a:latin typeface="Cambria Math" panose="02040503050406030204" pitchFamily="18" charset="0"/>
                  </a:rPr>
                  <a:t>Again, here’s the </a:t>
                </a:r>
                <a:r>
                  <a:rPr lang="en-US" sz="1867" i="1" dirty="0">
                    <a:latin typeface="Cambria Math" panose="02040503050406030204" pitchFamily="18" charset="0"/>
                  </a:rPr>
                  <a:t>likelihood</a:t>
                </a:r>
                <a:r>
                  <a:rPr lang="en-US" sz="1867" dirty="0">
                    <a:latin typeface="Cambria Math" panose="02040503050406030204" pitchFamily="18" charset="0"/>
                  </a:rPr>
                  <a:t>:</a:t>
                </a:r>
              </a:p>
              <a:p>
                <a:endParaRPr lang="en-US" sz="1867"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nary>
                        <m:naryPr>
                          <m:chr m:val="∏"/>
                          <m:ctrlPr>
                            <a:rPr lang="en-US" sz="1867" i="1">
                              <a:latin typeface="Cambria Math" panose="02040503050406030204" pitchFamily="18" charset="0"/>
                            </a:rPr>
                          </m:ctrlPr>
                        </m:naryPr>
                        <m:sub>
                          <m:r>
                            <m:rPr>
                              <m:brk m:alnAt="23"/>
                            </m:rPr>
                            <a:rPr lang="en-US" sz="1867" i="1">
                              <a:latin typeface="Cambria Math" panose="02040503050406030204" pitchFamily="18" charset="0"/>
                            </a:rPr>
                            <m:t>𝑖</m:t>
                          </m:r>
                          <m:r>
                            <a:rPr lang="en-US" sz="1867" i="1">
                              <a:latin typeface="Cambria Math" panose="02040503050406030204" pitchFamily="18" charset="0"/>
                            </a:rPr>
                            <m:t>=1</m:t>
                          </m:r>
                        </m:sub>
                        <m:sup>
                          <m:r>
                            <a:rPr lang="en-US" sz="1867" i="1">
                              <a:latin typeface="Cambria Math" panose="02040503050406030204" pitchFamily="18" charset="0"/>
                            </a:rPr>
                            <m:t>𝑁</m:t>
                          </m:r>
                        </m:sup>
                        <m:e>
                          <m:sSup>
                            <m:sSupPr>
                              <m:ctrlPr>
                                <a:rPr lang="en-US" sz="1867" i="1" dirty="0">
                                  <a:latin typeface="Cambria Math" panose="02040503050406030204" pitchFamily="18" charset="0"/>
                                </a:rPr>
                              </m:ctrlPr>
                            </m:sSupPr>
                            <m:e>
                              <m:r>
                                <a:rPr lang="en-US" sz="1867" i="1" dirty="0">
                                  <a:latin typeface="Cambria Math" panose="02040503050406030204" pitchFamily="18" charset="0"/>
                                </a:rPr>
                                <m:t>𝜎</m:t>
                              </m:r>
                              <m:r>
                                <a:rPr lang="en-US" sz="1867" i="1" dirty="0">
                                  <a:latin typeface="Cambria Math" panose="02040503050406030204" pitchFamily="18" charset="0"/>
                                </a:rPr>
                                <m:t>(</m:t>
                              </m:r>
                              <m:sSub>
                                <m:sSubPr>
                                  <m:ctrlPr>
                                    <a:rPr lang="en-US" sz="1867" i="1" dirty="0" err="1">
                                      <a:latin typeface="Cambria Math" panose="02040503050406030204" pitchFamily="18" charset="0"/>
                                    </a:rPr>
                                  </m:ctrlPr>
                                </m:sSubPr>
                                <m:e>
                                  <m:r>
                                    <a:rPr lang="en-US" sz="1867" i="1" dirty="0" err="1">
                                      <a:latin typeface="Cambria Math" panose="02040503050406030204" pitchFamily="18" charset="0"/>
                                    </a:rPr>
                                    <m:t>𝑧</m:t>
                                  </m:r>
                                </m:e>
                                <m:sub>
                                  <m:r>
                                    <a:rPr lang="en-US" sz="1867" i="1" dirty="0" err="1">
                                      <a:latin typeface="Cambria Math" panose="02040503050406030204" pitchFamily="18" charset="0"/>
                                    </a:rPr>
                                    <m:t>𝑖</m:t>
                                  </m:r>
                                </m:sub>
                              </m:sSub>
                              <m:r>
                                <a:rPr lang="en-US" sz="1867" i="1" dirty="0">
                                  <a:latin typeface="Cambria Math" panose="02040503050406030204" pitchFamily="18" charset="0"/>
                                </a:rPr>
                                <m:t>)</m:t>
                              </m:r>
                            </m:e>
                            <m:sup>
                              <m:sSub>
                                <m:sSubPr>
                                  <m:ctrlPr>
                                    <a:rPr lang="en-US" sz="1867" i="1" dirty="0">
                                      <a:latin typeface="Cambria Math" panose="02040503050406030204" pitchFamily="18" charset="0"/>
                                    </a:rPr>
                                  </m:ctrlPr>
                                </m:sSubPr>
                                <m:e>
                                  <m:r>
                                    <a:rPr lang="en-US" sz="1867" i="1" dirty="0">
                                      <a:latin typeface="Cambria Math" panose="02040503050406030204" pitchFamily="18" charset="0"/>
                                    </a:rPr>
                                    <m:t>𝑦</m:t>
                                  </m:r>
                                </m:e>
                                <m:sub>
                                  <m:r>
                                    <a:rPr lang="en-US" sz="1867" i="1" dirty="0">
                                      <a:latin typeface="Cambria Math" panose="02040503050406030204" pitchFamily="18" charset="0"/>
                                    </a:rPr>
                                    <m:t>𝑖</m:t>
                                  </m:r>
                                </m:sub>
                              </m:sSub>
                            </m:sup>
                          </m:sSup>
                          <m:sSup>
                            <m:sSupPr>
                              <m:ctrlPr>
                                <a:rPr lang="en-US" sz="1867" i="1" dirty="0">
                                  <a:latin typeface="Cambria Math" panose="02040503050406030204" pitchFamily="18" charset="0"/>
                                </a:rPr>
                              </m:ctrlPr>
                            </m:sSupPr>
                            <m:e>
                              <m:d>
                                <m:dPr>
                                  <m:ctrlPr>
                                    <a:rPr lang="en-US" sz="1867" i="1" dirty="0">
                                      <a:latin typeface="Cambria Math" panose="02040503050406030204" pitchFamily="18" charset="0"/>
                                    </a:rPr>
                                  </m:ctrlPr>
                                </m:dPr>
                                <m:e>
                                  <m:r>
                                    <a:rPr lang="en-US" sz="1867" i="1" dirty="0">
                                      <a:latin typeface="Cambria Math" panose="02040503050406030204" pitchFamily="18" charset="0"/>
                                    </a:rPr>
                                    <m:t>1−</m:t>
                                  </m:r>
                                  <m:r>
                                    <a:rPr lang="en-US" sz="1867" i="1" dirty="0">
                                      <a:latin typeface="Cambria Math" panose="02040503050406030204" pitchFamily="18" charset="0"/>
                                    </a:rPr>
                                    <m:t>𝜎</m:t>
                                  </m:r>
                                  <m:r>
                                    <a:rPr lang="en-US" sz="1867" i="1" dirty="0">
                                      <a:latin typeface="Cambria Math" panose="02040503050406030204" pitchFamily="18" charset="0"/>
                                    </a:rPr>
                                    <m:t>(</m:t>
                                  </m:r>
                                  <m:sSub>
                                    <m:sSubPr>
                                      <m:ctrlPr>
                                        <a:rPr lang="en-US" sz="1867" i="1" dirty="0" err="1">
                                          <a:latin typeface="Cambria Math" panose="02040503050406030204" pitchFamily="18" charset="0"/>
                                        </a:rPr>
                                      </m:ctrlPr>
                                    </m:sSubPr>
                                    <m:e>
                                      <m:r>
                                        <a:rPr lang="en-US" sz="1867" i="1" dirty="0" err="1">
                                          <a:latin typeface="Cambria Math" panose="02040503050406030204" pitchFamily="18" charset="0"/>
                                        </a:rPr>
                                        <m:t>𝑧</m:t>
                                      </m:r>
                                    </m:e>
                                    <m:sub>
                                      <m:r>
                                        <a:rPr lang="en-US" sz="1867" i="1" dirty="0" err="1">
                                          <a:latin typeface="Cambria Math" panose="02040503050406030204" pitchFamily="18" charset="0"/>
                                        </a:rPr>
                                        <m:t>𝑖</m:t>
                                      </m:r>
                                    </m:sub>
                                  </m:sSub>
                                  <m:r>
                                    <a:rPr lang="en-US" sz="1867" i="1" dirty="0">
                                      <a:latin typeface="Cambria Math" panose="02040503050406030204" pitchFamily="18" charset="0"/>
                                    </a:rPr>
                                    <m:t>)</m:t>
                                  </m:r>
                                </m:e>
                              </m:d>
                            </m:e>
                            <m:sup>
                              <m:r>
                                <a:rPr lang="en-US" sz="1867" i="1" dirty="0">
                                  <a:latin typeface="Cambria Math" panose="02040503050406030204" pitchFamily="18" charset="0"/>
                                </a:rPr>
                                <m:t>1−</m:t>
                              </m:r>
                              <m:sSub>
                                <m:sSubPr>
                                  <m:ctrlPr>
                                    <a:rPr lang="en-US" sz="1867" i="1" dirty="0">
                                      <a:latin typeface="Cambria Math" panose="02040503050406030204" pitchFamily="18" charset="0"/>
                                    </a:rPr>
                                  </m:ctrlPr>
                                </m:sSubPr>
                                <m:e>
                                  <m:r>
                                    <a:rPr lang="en-US" sz="1867" i="1" dirty="0">
                                      <a:latin typeface="Cambria Math" panose="02040503050406030204" pitchFamily="18" charset="0"/>
                                    </a:rPr>
                                    <m:t>𝑦</m:t>
                                  </m:r>
                                </m:e>
                                <m:sub>
                                  <m:r>
                                    <a:rPr lang="en-US" sz="1867" i="1" dirty="0">
                                      <a:latin typeface="Cambria Math" panose="02040503050406030204" pitchFamily="18" charset="0"/>
                                    </a:rPr>
                                    <m:t>𝑖</m:t>
                                  </m:r>
                                </m:sub>
                              </m:sSub>
                            </m:sup>
                          </m:sSup>
                        </m:e>
                      </m:nary>
                    </m:oMath>
                  </m:oMathPara>
                </a14:m>
                <a:endParaRPr lang="en-US" sz="1867" dirty="0">
                  <a:latin typeface="Cambria Math" panose="02040503050406030204" pitchFamily="18" charset="0"/>
                </a:endParaRPr>
              </a:p>
            </p:txBody>
          </p:sp>
        </mc:Choice>
        <mc:Fallback xmlns="">
          <p:sp>
            <p:nvSpPr>
              <p:cNvPr id="10" name="TextBox 9">
                <a:extLst>
                  <a:ext uri="{FF2B5EF4-FFF2-40B4-BE49-F238E27FC236}">
                    <a16:creationId xmlns:a16="http://schemas.microsoft.com/office/drawing/2014/main" id="{BFA0ABD2-888A-BF44-87A6-3615A9AFAF53}"/>
                  </a:ext>
                </a:extLst>
              </p:cNvPr>
              <p:cNvSpPr txBox="1">
                <a:spLocks noRot="1" noChangeAspect="1" noMove="1" noResize="1" noEditPoints="1" noAdjustHandles="1" noChangeArrowheads="1" noChangeShapeType="1" noTextEdit="1"/>
              </p:cNvSpPr>
              <p:nvPr/>
            </p:nvSpPr>
            <p:spPr>
              <a:xfrm>
                <a:off x="590544" y="430178"/>
                <a:ext cx="3205769" cy="1474571"/>
              </a:xfrm>
              <a:prstGeom prst="rect">
                <a:avLst/>
              </a:prstGeom>
              <a:blipFill>
                <a:blip r:embed="rId5"/>
                <a:stretch>
                  <a:fillRect l="-19685" t="-23276" b="-948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3E804A7-66D0-2446-9BDD-A95C62969021}"/>
                  </a:ext>
                </a:extLst>
              </p:cNvPr>
              <p:cNvSpPr txBox="1"/>
              <p:nvPr/>
            </p:nvSpPr>
            <p:spPr>
              <a:xfrm>
                <a:off x="590544" y="2227699"/>
                <a:ext cx="4513793" cy="1761893"/>
              </a:xfrm>
              <a:prstGeom prst="rect">
                <a:avLst/>
              </a:prstGeom>
              <a:noFill/>
            </p:spPr>
            <p:txBody>
              <a:bodyPr wrap="square" rtlCol="0">
                <a:spAutoFit/>
              </a:bodyPr>
              <a:lstStyle/>
              <a:p>
                <a:r>
                  <a:rPr lang="en-US" sz="1867" dirty="0">
                    <a:latin typeface="Cambria Math" panose="02040503050406030204" pitchFamily="18" charset="0"/>
                  </a:rPr>
                  <a:t>1. For numerical stability, we instead work with the </a:t>
                </a:r>
                <a:r>
                  <a:rPr lang="en-US" sz="1867" i="1" dirty="0">
                    <a:latin typeface="Cambria Math" panose="02040503050406030204" pitchFamily="18" charset="0"/>
                  </a:rPr>
                  <a:t>log-likelihood</a:t>
                </a:r>
                <a:r>
                  <a:rPr lang="en-US" sz="1867" dirty="0">
                    <a:latin typeface="Cambria Math" panose="02040503050406030204" pitchFamily="18" charset="0"/>
                  </a:rPr>
                  <a:t>:</a:t>
                </a:r>
              </a:p>
              <a:p>
                <a:endParaRPr lang="en-US" sz="1867"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nary>
                        <m:naryPr>
                          <m:chr m:val="∑"/>
                          <m:ctrlPr>
                            <a:rPr lang="en-US" sz="1867" i="1">
                              <a:latin typeface="Cambria Math" panose="02040503050406030204" pitchFamily="18" charset="0"/>
                            </a:rPr>
                          </m:ctrlPr>
                        </m:naryPr>
                        <m:sub>
                          <m:r>
                            <m:rPr>
                              <m:brk m:alnAt="23"/>
                            </m:rPr>
                            <a:rPr lang="en-US" sz="1867" i="1">
                              <a:latin typeface="Cambria Math" panose="02040503050406030204" pitchFamily="18" charset="0"/>
                            </a:rPr>
                            <m:t>𝑖</m:t>
                          </m:r>
                          <m:r>
                            <a:rPr lang="en-US" sz="1867" i="1">
                              <a:latin typeface="Cambria Math" panose="02040503050406030204" pitchFamily="18" charset="0"/>
                            </a:rPr>
                            <m:t>=1</m:t>
                          </m:r>
                        </m:sub>
                        <m:sup>
                          <m:r>
                            <a:rPr lang="en-US" sz="1867" i="1">
                              <a:latin typeface="Cambria Math" panose="02040503050406030204" pitchFamily="18" charset="0"/>
                            </a:rPr>
                            <m:t>𝑁</m:t>
                          </m:r>
                        </m:sup>
                        <m:e>
                          <m:sSub>
                            <m:sSubPr>
                              <m:ctrlPr>
                                <a:rPr lang="en-US" sz="1867" i="1">
                                  <a:latin typeface="Cambria Math" panose="02040503050406030204" pitchFamily="18" charset="0"/>
                                </a:rPr>
                              </m:ctrlPr>
                            </m:sSubPr>
                            <m:e>
                              <m:r>
                                <a:rPr lang="en-US" sz="1867" i="1">
                                  <a:latin typeface="Cambria Math" panose="02040503050406030204" pitchFamily="18" charset="0"/>
                                </a:rPr>
                                <m:t>𝑦</m:t>
                              </m:r>
                            </m:e>
                            <m:sub>
                              <m:r>
                                <a:rPr lang="en-US" sz="1867" i="1">
                                  <a:latin typeface="Cambria Math" panose="02040503050406030204" pitchFamily="18" charset="0"/>
                                </a:rPr>
                                <m:t>𝑖</m:t>
                              </m:r>
                            </m:sub>
                          </m:sSub>
                          <m:func>
                            <m:funcPr>
                              <m:ctrlPr>
                                <a:rPr lang="en-US" sz="1867" i="1">
                                  <a:latin typeface="Cambria Math" panose="02040503050406030204" pitchFamily="18" charset="0"/>
                                </a:rPr>
                              </m:ctrlPr>
                            </m:funcPr>
                            <m:fName>
                              <m:r>
                                <m:rPr>
                                  <m:sty m:val="p"/>
                                </m:rPr>
                                <a:rPr lang="en-US" sz="1867">
                                  <a:latin typeface="Cambria Math" panose="02040503050406030204" pitchFamily="18" charset="0"/>
                                </a:rPr>
                                <m:t>log</m:t>
                              </m:r>
                            </m:fName>
                            <m:e>
                              <m:r>
                                <a:rPr lang="en-US" sz="1867" i="1">
                                  <a:latin typeface="Cambria Math" panose="02040503050406030204" pitchFamily="18" charset="0"/>
                                </a:rPr>
                                <m:t>𝜎</m:t>
                              </m:r>
                              <m:d>
                                <m:dPr>
                                  <m:ctrlPr>
                                    <a:rPr lang="en-US" sz="1867" i="1">
                                      <a:latin typeface="Cambria Math" panose="02040503050406030204" pitchFamily="18" charset="0"/>
                                    </a:rPr>
                                  </m:ctrlPr>
                                </m:dPr>
                                <m:e>
                                  <m:r>
                                    <a:rPr lang="en-US" sz="1867" i="1">
                                      <a:latin typeface="Cambria Math" panose="02040503050406030204" pitchFamily="18" charset="0"/>
                                    </a:rPr>
                                    <m:t>𝑧</m:t>
                                  </m:r>
                                  <m:r>
                                    <a:rPr lang="en-US" sz="1867" i="1" baseline="-25000">
                                      <a:latin typeface="Cambria Math" panose="02040503050406030204" pitchFamily="18" charset="0"/>
                                    </a:rPr>
                                    <m:t>𝑖</m:t>
                                  </m:r>
                                </m:e>
                              </m:d>
                            </m:e>
                          </m:func>
                          <m:r>
                            <a:rPr lang="en-US" sz="1867" i="1">
                              <a:latin typeface="Cambria Math" panose="02040503050406030204" pitchFamily="18" charset="0"/>
                            </a:rPr>
                            <m:t>+(1−</m:t>
                          </m:r>
                          <m:sSub>
                            <m:sSubPr>
                              <m:ctrlPr>
                                <a:rPr lang="en-US" sz="1867" i="1">
                                  <a:latin typeface="Cambria Math" panose="02040503050406030204" pitchFamily="18" charset="0"/>
                                </a:rPr>
                              </m:ctrlPr>
                            </m:sSubPr>
                            <m:e>
                              <m:r>
                                <a:rPr lang="en-US" sz="1867" i="1">
                                  <a:latin typeface="Cambria Math" panose="02040503050406030204" pitchFamily="18" charset="0"/>
                                </a:rPr>
                                <m:t>𝑦</m:t>
                              </m:r>
                            </m:e>
                            <m:sub>
                              <m:r>
                                <a:rPr lang="en-US" sz="1867" i="1">
                                  <a:latin typeface="Cambria Math" panose="02040503050406030204" pitchFamily="18" charset="0"/>
                                </a:rPr>
                                <m:t>𝑖</m:t>
                              </m:r>
                            </m:sub>
                          </m:sSub>
                          <m:r>
                            <a:rPr lang="en-US" sz="1867" i="1">
                              <a:latin typeface="Cambria Math" panose="02040503050406030204" pitchFamily="18" charset="0"/>
                            </a:rPr>
                            <m:t>)</m:t>
                          </m:r>
                          <m:func>
                            <m:funcPr>
                              <m:ctrlPr>
                                <a:rPr lang="en-US" sz="1867" i="1">
                                  <a:latin typeface="Cambria Math" panose="02040503050406030204" pitchFamily="18" charset="0"/>
                                </a:rPr>
                              </m:ctrlPr>
                            </m:funcPr>
                            <m:fName>
                              <m:r>
                                <m:rPr>
                                  <m:sty m:val="p"/>
                                </m:rPr>
                                <a:rPr lang="en-US" sz="1867">
                                  <a:latin typeface="Cambria Math" panose="02040503050406030204" pitchFamily="18" charset="0"/>
                                </a:rPr>
                                <m:t>log</m:t>
                              </m:r>
                            </m:fName>
                            <m:e>
                              <m:d>
                                <m:dPr>
                                  <m:ctrlPr>
                                    <a:rPr lang="en-US" sz="1867" i="1">
                                      <a:latin typeface="Cambria Math" panose="02040503050406030204" pitchFamily="18" charset="0"/>
                                    </a:rPr>
                                  </m:ctrlPr>
                                </m:dPr>
                                <m:e>
                                  <m:r>
                                    <a:rPr lang="en-US" sz="1867" i="1">
                                      <a:latin typeface="Cambria Math" panose="02040503050406030204" pitchFamily="18" charset="0"/>
                                    </a:rPr>
                                    <m:t>1−</m:t>
                                  </m:r>
                                  <m:r>
                                    <a:rPr lang="en-US" sz="1867" i="1">
                                      <a:latin typeface="Cambria Math" panose="02040503050406030204" pitchFamily="18" charset="0"/>
                                    </a:rPr>
                                    <m:t>𝜎</m:t>
                                  </m:r>
                                  <m:d>
                                    <m:dPr>
                                      <m:ctrlPr>
                                        <a:rPr lang="en-US" sz="1867" i="1">
                                          <a:latin typeface="Cambria Math" panose="02040503050406030204" pitchFamily="18" charset="0"/>
                                        </a:rPr>
                                      </m:ctrlPr>
                                    </m:dPr>
                                    <m:e>
                                      <m:r>
                                        <a:rPr lang="en-US" sz="1867" i="1">
                                          <a:latin typeface="Cambria Math" panose="02040503050406030204" pitchFamily="18" charset="0"/>
                                        </a:rPr>
                                        <m:t>𝑧</m:t>
                                      </m:r>
                                      <m:r>
                                        <a:rPr lang="en-US" sz="1867" i="1" baseline="-25000">
                                          <a:latin typeface="Cambria Math" panose="02040503050406030204" pitchFamily="18" charset="0"/>
                                        </a:rPr>
                                        <m:t>𝑖</m:t>
                                      </m:r>
                                    </m:e>
                                  </m:d>
                                </m:e>
                              </m:d>
                            </m:e>
                          </m:func>
                        </m:e>
                      </m:nary>
                    </m:oMath>
                  </m:oMathPara>
                </a14:m>
                <a:endParaRPr lang="en-US" sz="1867" dirty="0">
                  <a:latin typeface="Cambria Math" panose="02040503050406030204" pitchFamily="18" charset="0"/>
                </a:endParaRPr>
              </a:p>
            </p:txBody>
          </p:sp>
        </mc:Choice>
        <mc:Fallback xmlns="">
          <p:sp>
            <p:nvSpPr>
              <p:cNvPr id="11" name="TextBox 10">
                <a:extLst>
                  <a:ext uri="{FF2B5EF4-FFF2-40B4-BE49-F238E27FC236}">
                    <a16:creationId xmlns:a16="http://schemas.microsoft.com/office/drawing/2014/main" id="{73E804A7-66D0-2446-9BDD-A95C62969021}"/>
                  </a:ext>
                </a:extLst>
              </p:cNvPr>
              <p:cNvSpPr txBox="1">
                <a:spLocks noRot="1" noChangeAspect="1" noMove="1" noResize="1" noEditPoints="1" noAdjustHandles="1" noChangeArrowheads="1" noChangeShapeType="1" noTextEdit="1"/>
              </p:cNvSpPr>
              <p:nvPr/>
            </p:nvSpPr>
            <p:spPr>
              <a:xfrm>
                <a:off x="590544" y="2227699"/>
                <a:ext cx="4513793" cy="1761893"/>
              </a:xfrm>
              <a:prstGeom prst="rect">
                <a:avLst/>
              </a:prstGeom>
              <a:blipFill>
                <a:blip r:embed="rId6"/>
                <a:stretch>
                  <a:fillRect l="-15169" t="-3597" r="-1404" b="-79137"/>
                </a:stretch>
              </a:blipFill>
            </p:spPr>
            <p:txBody>
              <a:bodyPr/>
              <a:lstStyle/>
              <a:p>
                <a:r>
                  <a:rPr lang="en-US">
                    <a:noFill/>
                  </a:rPr>
                  <a:t> </a:t>
                </a:r>
              </a:p>
            </p:txBody>
          </p:sp>
        </mc:Fallback>
      </mc:AlternateContent>
      <p:pic>
        <p:nvPicPr>
          <p:cNvPr id="2" name="Audio 1">
            <a:hlinkClick r:id="" action="ppaction://media"/>
            <a:extLst>
              <a:ext uri="{FF2B5EF4-FFF2-40B4-BE49-F238E27FC236}">
                <a16:creationId xmlns:a16="http://schemas.microsoft.com/office/drawing/2014/main" id="{E01D0706-A722-254C-8EB3-7273D2C530D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448069352"/>
      </p:ext>
    </p:extLst>
  </p:cSld>
  <p:clrMapOvr>
    <a:masterClrMapping/>
  </p:clrMapOvr>
  <mc:AlternateContent xmlns:mc="http://schemas.openxmlformats.org/markup-compatibility/2006">
    <mc:Choice xmlns:p14="http://schemas.microsoft.com/office/powerpoint/2010/main" Requires="p14">
      <p:transition spd="slow" p14:dur="2000" advTm="67165"/>
    </mc:Choice>
    <mc:Fallback>
      <p:transition spd="slow" advTm="671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0A24A32-C2A8-2F46-B718-BE4262E4955A}"/>
              </a:ext>
            </a:extLst>
          </p:cNvPr>
          <p:cNvSpPr>
            <a:spLocks noGrp="1"/>
          </p:cNvSpPr>
          <p:nvPr>
            <p:ph type="title"/>
          </p:nvPr>
        </p:nvSpPr>
        <p:spPr>
          <a:xfrm>
            <a:off x="5104337" y="430178"/>
            <a:ext cx="6957471" cy="743871"/>
          </a:xfrm>
        </p:spPr>
        <p:txBody>
          <a:bodyPr>
            <a:noAutofit/>
          </a:bodyPr>
          <a:lstStyle/>
          <a:p>
            <a:pPr algn="ctr">
              <a:spcAft>
                <a:spcPts val="1200"/>
              </a:spcAft>
            </a:pPr>
            <a:r>
              <a:rPr lang="en-US" dirty="0"/>
              <a:t>Two Final Modifications</a:t>
            </a:r>
            <a:endParaRPr lang="en-US" sz="24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FA0ABD2-888A-BF44-87A6-3615A9AFAF53}"/>
                  </a:ext>
                </a:extLst>
              </p:cNvPr>
              <p:cNvSpPr txBox="1"/>
              <p:nvPr/>
            </p:nvSpPr>
            <p:spPr>
              <a:xfrm>
                <a:off x="590544" y="430178"/>
                <a:ext cx="3205769" cy="1474571"/>
              </a:xfrm>
              <a:prstGeom prst="rect">
                <a:avLst/>
              </a:prstGeom>
              <a:noFill/>
            </p:spPr>
            <p:txBody>
              <a:bodyPr wrap="square" rtlCol="0">
                <a:spAutoFit/>
              </a:bodyPr>
              <a:lstStyle/>
              <a:p>
                <a:r>
                  <a:rPr lang="en-US" sz="1867" dirty="0">
                    <a:latin typeface="Cambria Math" panose="02040503050406030204" pitchFamily="18" charset="0"/>
                  </a:rPr>
                  <a:t>Again, here’s the </a:t>
                </a:r>
                <a:r>
                  <a:rPr lang="en-US" sz="1867" i="1" dirty="0">
                    <a:latin typeface="Cambria Math" panose="02040503050406030204" pitchFamily="18" charset="0"/>
                  </a:rPr>
                  <a:t>likelihood</a:t>
                </a:r>
                <a:r>
                  <a:rPr lang="en-US" sz="1867" dirty="0">
                    <a:latin typeface="Cambria Math" panose="02040503050406030204" pitchFamily="18" charset="0"/>
                  </a:rPr>
                  <a:t>:</a:t>
                </a:r>
              </a:p>
              <a:p>
                <a:endParaRPr lang="en-US" sz="1867"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nary>
                        <m:naryPr>
                          <m:chr m:val="∏"/>
                          <m:ctrlPr>
                            <a:rPr lang="en-US" sz="1867" i="1">
                              <a:latin typeface="Cambria Math" panose="02040503050406030204" pitchFamily="18" charset="0"/>
                            </a:rPr>
                          </m:ctrlPr>
                        </m:naryPr>
                        <m:sub>
                          <m:r>
                            <m:rPr>
                              <m:brk m:alnAt="23"/>
                            </m:rPr>
                            <a:rPr lang="en-US" sz="1867" i="1">
                              <a:latin typeface="Cambria Math" panose="02040503050406030204" pitchFamily="18" charset="0"/>
                            </a:rPr>
                            <m:t>𝑖</m:t>
                          </m:r>
                          <m:r>
                            <a:rPr lang="en-US" sz="1867" i="1">
                              <a:latin typeface="Cambria Math" panose="02040503050406030204" pitchFamily="18" charset="0"/>
                            </a:rPr>
                            <m:t>=1</m:t>
                          </m:r>
                        </m:sub>
                        <m:sup>
                          <m:r>
                            <a:rPr lang="en-US" sz="1867" i="1">
                              <a:latin typeface="Cambria Math" panose="02040503050406030204" pitchFamily="18" charset="0"/>
                            </a:rPr>
                            <m:t>𝑁</m:t>
                          </m:r>
                        </m:sup>
                        <m:e>
                          <m:sSup>
                            <m:sSupPr>
                              <m:ctrlPr>
                                <a:rPr lang="en-US" sz="1867" i="1" dirty="0">
                                  <a:latin typeface="Cambria Math" panose="02040503050406030204" pitchFamily="18" charset="0"/>
                                </a:rPr>
                              </m:ctrlPr>
                            </m:sSupPr>
                            <m:e>
                              <m:r>
                                <a:rPr lang="en-US" sz="1867" i="1" dirty="0">
                                  <a:latin typeface="Cambria Math" panose="02040503050406030204" pitchFamily="18" charset="0"/>
                                </a:rPr>
                                <m:t>𝜎</m:t>
                              </m:r>
                              <m:r>
                                <a:rPr lang="en-US" sz="1867" i="1" dirty="0">
                                  <a:latin typeface="Cambria Math" panose="02040503050406030204" pitchFamily="18" charset="0"/>
                                </a:rPr>
                                <m:t>(</m:t>
                              </m:r>
                              <m:sSub>
                                <m:sSubPr>
                                  <m:ctrlPr>
                                    <a:rPr lang="en-US" sz="1867" i="1" dirty="0" err="1">
                                      <a:latin typeface="Cambria Math" panose="02040503050406030204" pitchFamily="18" charset="0"/>
                                    </a:rPr>
                                  </m:ctrlPr>
                                </m:sSubPr>
                                <m:e>
                                  <m:r>
                                    <a:rPr lang="en-US" sz="1867" i="1" dirty="0" err="1">
                                      <a:latin typeface="Cambria Math" panose="02040503050406030204" pitchFamily="18" charset="0"/>
                                    </a:rPr>
                                    <m:t>𝑧</m:t>
                                  </m:r>
                                </m:e>
                                <m:sub>
                                  <m:r>
                                    <a:rPr lang="en-US" sz="1867" i="1" dirty="0" err="1">
                                      <a:latin typeface="Cambria Math" panose="02040503050406030204" pitchFamily="18" charset="0"/>
                                    </a:rPr>
                                    <m:t>𝑖</m:t>
                                  </m:r>
                                </m:sub>
                              </m:sSub>
                              <m:r>
                                <a:rPr lang="en-US" sz="1867" i="1" dirty="0">
                                  <a:latin typeface="Cambria Math" panose="02040503050406030204" pitchFamily="18" charset="0"/>
                                </a:rPr>
                                <m:t>)</m:t>
                              </m:r>
                            </m:e>
                            <m:sup>
                              <m:sSub>
                                <m:sSubPr>
                                  <m:ctrlPr>
                                    <a:rPr lang="en-US" sz="1867" i="1" dirty="0">
                                      <a:latin typeface="Cambria Math" panose="02040503050406030204" pitchFamily="18" charset="0"/>
                                    </a:rPr>
                                  </m:ctrlPr>
                                </m:sSubPr>
                                <m:e>
                                  <m:r>
                                    <a:rPr lang="en-US" sz="1867" i="1" dirty="0">
                                      <a:latin typeface="Cambria Math" panose="02040503050406030204" pitchFamily="18" charset="0"/>
                                    </a:rPr>
                                    <m:t>𝑦</m:t>
                                  </m:r>
                                </m:e>
                                <m:sub>
                                  <m:r>
                                    <a:rPr lang="en-US" sz="1867" i="1" dirty="0">
                                      <a:latin typeface="Cambria Math" panose="02040503050406030204" pitchFamily="18" charset="0"/>
                                    </a:rPr>
                                    <m:t>𝑖</m:t>
                                  </m:r>
                                </m:sub>
                              </m:sSub>
                            </m:sup>
                          </m:sSup>
                          <m:sSup>
                            <m:sSupPr>
                              <m:ctrlPr>
                                <a:rPr lang="en-US" sz="1867" i="1" dirty="0">
                                  <a:latin typeface="Cambria Math" panose="02040503050406030204" pitchFamily="18" charset="0"/>
                                </a:rPr>
                              </m:ctrlPr>
                            </m:sSupPr>
                            <m:e>
                              <m:d>
                                <m:dPr>
                                  <m:ctrlPr>
                                    <a:rPr lang="en-US" sz="1867" i="1" dirty="0">
                                      <a:latin typeface="Cambria Math" panose="02040503050406030204" pitchFamily="18" charset="0"/>
                                    </a:rPr>
                                  </m:ctrlPr>
                                </m:dPr>
                                <m:e>
                                  <m:r>
                                    <a:rPr lang="en-US" sz="1867" i="1" dirty="0">
                                      <a:latin typeface="Cambria Math" panose="02040503050406030204" pitchFamily="18" charset="0"/>
                                    </a:rPr>
                                    <m:t>1−</m:t>
                                  </m:r>
                                  <m:r>
                                    <a:rPr lang="en-US" sz="1867" i="1" dirty="0">
                                      <a:latin typeface="Cambria Math" panose="02040503050406030204" pitchFamily="18" charset="0"/>
                                    </a:rPr>
                                    <m:t>𝜎</m:t>
                                  </m:r>
                                  <m:r>
                                    <a:rPr lang="en-US" sz="1867" i="1" dirty="0">
                                      <a:latin typeface="Cambria Math" panose="02040503050406030204" pitchFamily="18" charset="0"/>
                                    </a:rPr>
                                    <m:t>(</m:t>
                                  </m:r>
                                  <m:sSub>
                                    <m:sSubPr>
                                      <m:ctrlPr>
                                        <a:rPr lang="en-US" sz="1867" i="1" dirty="0" err="1">
                                          <a:latin typeface="Cambria Math" panose="02040503050406030204" pitchFamily="18" charset="0"/>
                                        </a:rPr>
                                      </m:ctrlPr>
                                    </m:sSubPr>
                                    <m:e>
                                      <m:r>
                                        <a:rPr lang="en-US" sz="1867" i="1" dirty="0" err="1">
                                          <a:latin typeface="Cambria Math" panose="02040503050406030204" pitchFamily="18" charset="0"/>
                                        </a:rPr>
                                        <m:t>𝑧</m:t>
                                      </m:r>
                                    </m:e>
                                    <m:sub>
                                      <m:r>
                                        <a:rPr lang="en-US" sz="1867" i="1" dirty="0" err="1">
                                          <a:latin typeface="Cambria Math" panose="02040503050406030204" pitchFamily="18" charset="0"/>
                                        </a:rPr>
                                        <m:t>𝑖</m:t>
                                      </m:r>
                                    </m:sub>
                                  </m:sSub>
                                  <m:r>
                                    <a:rPr lang="en-US" sz="1867" i="1" dirty="0">
                                      <a:latin typeface="Cambria Math" panose="02040503050406030204" pitchFamily="18" charset="0"/>
                                    </a:rPr>
                                    <m:t>)</m:t>
                                  </m:r>
                                </m:e>
                              </m:d>
                            </m:e>
                            <m:sup>
                              <m:r>
                                <a:rPr lang="en-US" sz="1867" i="1" dirty="0">
                                  <a:latin typeface="Cambria Math" panose="02040503050406030204" pitchFamily="18" charset="0"/>
                                </a:rPr>
                                <m:t>1−</m:t>
                              </m:r>
                              <m:sSub>
                                <m:sSubPr>
                                  <m:ctrlPr>
                                    <a:rPr lang="en-US" sz="1867" i="1" dirty="0">
                                      <a:latin typeface="Cambria Math" panose="02040503050406030204" pitchFamily="18" charset="0"/>
                                    </a:rPr>
                                  </m:ctrlPr>
                                </m:sSubPr>
                                <m:e>
                                  <m:r>
                                    <a:rPr lang="en-US" sz="1867" i="1" dirty="0">
                                      <a:latin typeface="Cambria Math" panose="02040503050406030204" pitchFamily="18" charset="0"/>
                                    </a:rPr>
                                    <m:t>𝑦</m:t>
                                  </m:r>
                                </m:e>
                                <m:sub>
                                  <m:r>
                                    <a:rPr lang="en-US" sz="1867" i="1" dirty="0">
                                      <a:latin typeface="Cambria Math" panose="02040503050406030204" pitchFamily="18" charset="0"/>
                                    </a:rPr>
                                    <m:t>𝑖</m:t>
                                  </m:r>
                                </m:sub>
                              </m:sSub>
                            </m:sup>
                          </m:sSup>
                        </m:e>
                      </m:nary>
                    </m:oMath>
                  </m:oMathPara>
                </a14:m>
                <a:endParaRPr lang="en-US" sz="1867" dirty="0">
                  <a:latin typeface="Cambria Math" panose="02040503050406030204" pitchFamily="18" charset="0"/>
                </a:endParaRPr>
              </a:p>
            </p:txBody>
          </p:sp>
        </mc:Choice>
        <mc:Fallback xmlns="">
          <p:sp>
            <p:nvSpPr>
              <p:cNvPr id="10" name="TextBox 9">
                <a:extLst>
                  <a:ext uri="{FF2B5EF4-FFF2-40B4-BE49-F238E27FC236}">
                    <a16:creationId xmlns:a16="http://schemas.microsoft.com/office/drawing/2014/main" id="{BFA0ABD2-888A-BF44-87A6-3615A9AFAF53}"/>
                  </a:ext>
                </a:extLst>
              </p:cNvPr>
              <p:cNvSpPr txBox="1">
                <a:spLocks noRot="1" noChangeAspect="1" noMove="1" noResize="1" noEditPoints="1" noAdjustHandles="1" noChangeArrowheads="1" noChangeShapeType="1" noTextEdit="1"/>
              </p:cNvSpPr>
              <p:nvPr/>
            </p:nvSpPr>
            <p:spPr>
              <a:xfrm>
                <a:off x="590544" y="430178"/>
                <a:ext cx="3205769" cy="1474571"/>
              </a:xfrm>
              <a:prstGeom prst="rect">
                <a:avLst/>
              </a:prstGeom>
              <a:blipFill>
                <a:blip r:embed="rId5"/>
                <a:stretch>
                  <a:fillRect l="-19685" t="-23276" b="-948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3E804A7-66D0-2446-9BDD-A95C62969021}"/>
                  </a:ext>
                </a:extLst>
              </p:cNvPr>
              <p:cNvSpPr txBox="1"/>
              <p:nvPr/>
            </p:nvSpPr>
            <p:spPr>
              <a:xfrm>
                <a:off x="590544" y="2227699"/>
                <a:ext cx="4513793" cy="1761893"/>
              </a:xfrm>
              <a:prstGeom prst="rect">
                <a:avLst/>
              </a:prstGeom>
              <a:noFill/>
            </p:spPr>
            <p:txBody>
              <a:bodyPr wrap="square" rtlCol="0">
                <a:spAutoFit/>
              </a:bodyPr>
              <a:lstStyle/>
              <a:p>
                <a:r>
                  <a:rPr lang="en-US" sz="1867" dirty="0">
                    <a:latin typeface="Cambria Math" panose="02040503050406030204" pitchFamily="18" charset="0"/>
                  </a:rPr>
                  <a:t>1. For numerical stability, we instead work with the </a:t>
                </a:r>
                <a:r>
                  <a:rPr lang="en-US" sz="1867" i="1" dirty="0">
                    <a:latin typeface="Cambria Math" panose="02040503050406030204" pitchFamily="18" charset="0"/>
                  </a:rPr>
                  <a:t>log-likelihood</a:t>
                </a:r>
                <a:r>
                  <a:rPr lang="en-US" sz="1867" dirty="0">
                    <a:latin typeface="Cambria Math" panose="02040503050406030204" pitchFamily="18" charset="0"/>
                  </a:rPr>
                  <a:t>:</a:t>
                </a:r>
              </a:p>
              <a:p>
                <a:endParaRPr lang="en-US" sz="1867"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nary>
                        <m:naryPr>
                          <m:chr m:val="∑"/>
                          <m:ctrlPr>
                            <a:rPr lang="en-US" sz="1867" i="1">
                              <a:latin typeface="Cambria Math" panose="02040503050406030204" pitchFamily="18" charset="0"/>
                            </a:rPr>
                          </m:ctrlPr>
                        </m:naryPr>
                        <m:sub>
                          <m:r>
                            <m:rPr>
                              <m:brk m:alnAt="23"/>
                            </m:rPr>
                            <a:rPr lang="en-US" sz="1867" i="1">
                              <a:latin typeface="Cambria Math" panose="02040503050406030204" pitchFamily="18" charset="0"/>
                            </a:rPr>
                            <m:t>𝑖</m:t>
                          </m:r>
                          <m:r>
                            <a:rPr lang="en-US" sz="1867" i="1">
                              <a:latin typeface="Cambria Math" panose="02040503050406030204" pitchFamily="18" charset="0"/>
                            </a:rPr>
                            <m:t>=1</m:t>
                          </m:r>
                        </m:sub>
                        <m:sup>
                          <m:r>
                            <a:rPr lang="en-US" sz="1867" i="1">
                              <a:latin typeface="Cambria Math" panose="02040503050406030204" pitchFamily="18" charset="0"/>
                            </a:rPr>
                            <m:t>𝑁</m:t>
                          </m:r>
                        </m:sup>
                        <m:e>
                          <m:sSub>
                            <m:sSubPr>
                              <m:ctrlPr>
                                <a:rPr lang="en-US" sz="1867" i="1">
                                  <a:latin typeface="Cambria Math" panose="02040503050406030204" pitchFamily="18" charset="0"/>
                                </a:rPr>
                              </m:ctrlPr>
                            </m:sSubPr>
                            <m:e>
                              <m:r>
                                <a:rPr lang="en-US" sz="1867" i="1">
                                  <a:latin typeface="Cambria Math" panose="02040503050406030204" pitchFamily="18" charset="0"/>
                                </a:rPr>
                                <m:t>𝑦</m:t>
                              </m:r>
                            </m:e>
                            <m:sub>
                              <m:r>
                                <a:rPr lang="en-US" sz="1867" i="1">
                                  <a:latin typeface="Cambria Math" panose="02040503050406030204" pitchFamily="18" charset="0"/>
                                </a:rPr>
                                <m:t>𝑖</m:t>
                              </m:r>
                            </m:sub>
                          </m:sSub>
                          <m:func>
                            <m:funcPr>
                              <m:ctrlPr>
                                <a:rPr lang="en-US" sz="1867" i="1">
                                  <a:latin typeface="Cambria Math" panose="02040503050406030204" pitchFamily="18" charset="0"/>
                                </a:rPr>
                              </m:ctrlPr>
                            </m:funcPr>
                            <m:fName>
                              <m:r>
                                <m:rPr>
                                  <m:sty m:val="p"/>
                                </m:rPr>
                                <a:rPr lang="en-US" sz="1867">
                                  <a:latin typeface="Cambria Math" panose="02040503050406030204" pitchFamily="18" charset="0"/>
                                </a:rPr>
                                <m:t>log</m:t>
                              </m:r>
                            </m:fName>
                            <m:e>
                              <m:r>
                                <a:rPr lang="en-US" sz="1867" i="1">
                                  <a:latin typeface="Cambria Math" panose="02040503050406030204" pitchFamily="18" charset="0"/>
                                </a:rPr>
                                <m:t>𝜎</m:t>
                              </m:r>
                              <m:d>
                                <m:dPr>
                                  <m:ctrlPr>
                                    <a:rPr lang="en-US" sz="1867" i="1">
                                      <a:latin typeface="Cambria Math" panose="02040503050406030204" pitchFamily="18" charset="0"/>
                                    </a:rPr>
                                  </m:ctrlPr>
                                </m:dPr>
                                <m:e>
                                  <m:r>
                                    <a:rPr lang="en-US" sz="1867" i="1">
                                      <a:latin typeface="Cambria Math" panose="02040503050406030204" pitchFamily="18" charset="0"/>
                                    </a:rPr>
                                    <m:t>𝑧</m:t>
                                  </m:r>
                                  <m:r>
                                    <a:rPr lang="en-US" sz="1867" i="1" baseline="-25000">
                                      <a:latin typeface="Cambria Math" panose="02040503050406030204" pitchFamily="18" charset="0"/>
                                    </a:rPr>
                                    <m:t>𝑖</m:t>
                                  </m:r>
                                </m:e>
                              </m:d>
                            </m:e>
                          </m:func>
                          <m:r>
                            <a:rPr lang="en-US" sz="1867" i="1">
                              <a:latin typeface="Cambria Math" panose="02040503050406030204" pitchFamily="18" charset="0"/>
                            </a:rPr>
                            <m:t>+(1−</m:t>
                          </m:r>
                          <m:sSub>
                            <m:sSubPr>
                              <m:ctrlPr>
                                <a:rPr lang="en-US" sz="1867" i="1">
                                  <a:latin typeface="Cambria Math" panose="02040503050406030204" pitchFamily="18" charset="0"/>
                                </a:rPr>
                              </m:ctrlPr>
                            </m:sSubPr>
                            <m:e>
                              <m:r>
                                <a:rPr lang="en-US" sz="1867" i="1">
                                  <a:latin typeface="Cambria Math" panose="02040503050406030204" pitchFamily="18" charset="0"/>
                                </a:rPr>
                                <m:t>𝑦</m:t>
                              </m:r>
                            </m:e>
                            <m:sub>
                              <m:r>
                                <a:rPr lang="en-US" sz="1867" i="1">
                                  <a:latin typeface="Cambria Math" panose="02040503050406030204" pitchFamily="18" charset="0"/>
                                </a:rPr>
                                <m:t>𝑖</m:t>
                              </m:r>
                            </m:sub>
                          </m:sSub>
                          <m:r>
                            <a:rPr lang="en-US" sz="1867" i="1">
                              <a:latin typeface="Cambria Math" panose="02040503050406030204" pitchFamily="18" charset="0"/>
                            </a:rPr>
                            <m:t>)</m:t>
                          </m:r>
                          <m:func>
                            <m:funcPr>
                              <m:ctrlPr>
                                <a:rPr lang="en-US" sz="1867" i="1">
                                  <a:latin typeface="Cambria Math" panose="02040503050406030204" pitchFamily="18" charset="0"/>
                                </a:rPr>
                              </m:ctrlPr>
                            </m:funcPr>
                            <m:fName>
                              <m:r>
                                <m:rPr>
                                  <m:sty m:val="p"/>
                                </m:rPr>
                                <a:rPr lang="en-US" sz="1867">
                                  <a:latin typeface="Cambria Math" panose="02040503050406030204" pitchFamily="18" charset="0"/>
                                </a:rPr>
                                <m:t>log</m:t>
                              </m:r>
                            </m:fName>
                            <m:e>
                              <m:d>
                                <m:dPr>
                                  <m:ctrlPr>
                                    <a:rPr lang="en-US" sz="1867" i="1">
                                      <a:latin typeface="Cambria Math" panose="02040503050406030204" pitchFamily="18" charset="0"/>
                                    </a:rPr>
                                  </m:ctrlPr>
                                </m:dPr>
                                <m:e>
                                  <m:r>
                                    <a:rPr lang="en-US" sz="1867" i="1">
                                      <a:latin typeface="Cambria Math" panose="02040503050406030204" pitchFamily="18" charset="0"/>
                                    </a:rPr>
                                    <m:t>1−</m:t>
                                  </m:r>
                                  <m:r>
                                    <a:rPr lang="en-US" sz="1867" i="1">
                                      <a:latin typeface="Cambria Math" panose="02040503050406030204" pitchFamily="18" charset="0"/>
                                    </a:rPr>
                                    <m:t>𝜎</m:t>
                                  </m:r>
                                  <m:d>
                                    <m:dPr>
                                      <m:ctrlPr>
                                        <a:rPr lang="en-US" sz="1867" i="1">
                                          <a:latin typeface="Cambria Math" panose="02040503050406030204" pitchFamily="18" charset="0"/>
                                        </a:rPr>
                                      </m:ctrlPr>
                                    </m:dPr>
                                    <m:e>
                                      <m:r>
                                        <a:rPr lang="en-US" sz="1867" i="1">
                                          <a:latin typeface="Cambria Math" panose="02040503050406030204" pitchFamily="18" charset="0"/>
                                        </a:rPr>
                                        <m:t>𝑧</m:t>
                                      </m:r>
                                      <m:r>
                                        <a:rPr lang="en-US" sz="1867" i="1" baseline="-25000">
                                          <a:latin typeface="Cambria Math" panose="02040503050406030204" pitchFamily="18" charset="0"/>
                                        </a:rPr>
                                        <m:t>𝑖</m:t>
                                      </m:r>
                                    </m:e>
                                  </m:d>
                                </m:e>
                              </m:d>
                            </m:e>
                          </m:func>
                        </m:e>
                      </m:nary>
                    </m:oMath>
                  </m:oMathPara>
                </a14:m>
                <a:endParaRPr lang="en-US" sz="1867" dirty="0">
                  <a:latin typeface="Cambria Math" panose="02040503050406030204" pitchFamily="18" charset="0"/>
                </a:endParaRPr>
              </a:p>
            </p:txBody>
          </p:sp>
        </mc:Choice>
        <mc:Fallback xmlns="">
          <p:sp>
            <p:nvSpPr>
              <p:cNvPr id="11" name="TextBox 10">
                <a:extLst>
                  <a:ext uri="{FF2B5EF4-FFF2-40B4-BE49-F238E27FC236}">
                    <a16:creationId xmlns:a16="http://schemas.microsoft.com/office/drawing/2014/main" id="{73E804A7-66D0-2446-9BDD-A95C62969021}"/>
                  </a:ext>
                </a:extLst>
              </p:cNvPr>
              <p:cNvSpPr txBox="1">
                <a:spLocks noRot="1" noChangeAspect="1" noMove="1" noResize="1" noEditPoints="1" noAdjustHandles="1" noChangeArrowheads="1" noChangeShapeType="1" noTextEdit="1"/>
              </p:cNvSpPr>
              <p:nvPr/>
            </p:nvSpPr>
            <p:spPr>
              <a:xfrm>
                <a:off x="590544" y="2227699"/>
                <a:ext cx="4513793" cy="1761893"/>
              </a:xfrm>
              <a:prstGeom prst="rect">
                <a:avLst/>
              </a:prstGeom>
              <a:blipFill>
                <a:blip r:embed="rId6"/>
                <a:stretch>
                  <a:fillRect l="-15169" t="-3597" r="-1404" b="-791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3B3C2F1-772D-6C4A-9790-4984EBAF4437}"/>
                  </a:ext>
                </a:extLst>
              </p:cNvPr>
              <p:cNvSpPr txBox="1"/>
              <p:nvPr/>
            </p:nvSpPr>
            <p:spPr>
              <a:xfrm>
                <a:off x="590544" y="4312479"/>
                <a:ext cx="4513793" cy="2049215"/>
              </a:xfrm>
              <a:prstGeom prst="rect">
                <a:avLst/>
              </a:prstGeom>
              <a:noFill/>
            </p:spPr>
            <p:txBody>
              <a:bodyPr wrap="square" rtlCol="0">
                <a:spAutoFit/>
              </a:bodyPr>
              <a:lstStyle/>
              <a:p>
                <a:r>
                  <a:rPr lang="en-US" sz="1867" dirty="0">
                    <a:latin typeface="Cambria Math" panose="02040503050406030204" pitchFamily="18" charset="0"/>
                  </a:rPr>
                  <a:t>2. And by convention / for consistency, we minimize the </a:t>
                </a:r>
                <a:r>
                  <a:rPr lang="en-US" sz="1867" i="1" dirty="0">
                    <a:latin typeface="Cambria Math" panose="02040503050406030204" pitchFamily="18" charset="0"/>
                  </a:rPr>
                  <a:t>negative</a:t>
                </a:r>
                <a:r>
                  <a:rPr lang="en-US" sz="1867" dirty="0">
                    <a:latin typeface="Cambria Math" panose="02040503050406030204" pitchFamily="18" charset="0"/>
                  </a:rPr>
                  <a:t> log-likelihood rather than maximizing the positive:</a:t>
                </a:r>
              </a:p>
              <a:p>
                <a:endParaRPr lang="en-US" sz="1867"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67" i="1">
                          <a:latin typeface="Cambria Math" panose="02040503050406030204" pitchFamily="18" charset="0"/>
                        </a:rPr>
                        <m:t>−</m:t>
                      </m:r>
                      <m:nary>
                        <m:naryPr>
                          <m:chr m:val="∑"/>
                          <m:ctrlPr>
                            <a:rPr lang="en-US" sz="1867" i="1">
                              <a:latin typeface="Cambria Math" panose="02040503050406030204" pitchFamily="18" charset="0"/>
                            </a:rPr>
                          </m:ctrlPr>
                        </m:naryPr>
                        <m:sub>
                          <m:r>
                            <m:rPr>
                              <m:brk m:alnAt="23"/>
                            </m:rPr>
                            <a:rPr lang="en-US" sz="1867" i="1">
                              <a:latin typeface="Cambria Math" panose="02040503050406030204" pitchFamily="18" charset="0"/>
                            </a:rPr>
                            <m:t>𝑖</m:t>
                          </m:r>
                          <m:r>
                            <a:rPr lang="en-US" sz="1867" i="1">
                              <a:latin typeface="Cambria Math" panose="02040503050406030204" pitchFamily="18" charset="0"/>
                            </a:rPr>
                            <m:t>=1</m:t>
                          </m:r>
                        </m:sub>
                        <m:sup>
                          <m:r>
                            <a:rPr lang="en-US" sz="1867" i="1">
                              <a:latin typeface="Cambria Math" panose="02040503050406030204" pitchFamily="18" charset="0"/>
                            </a:rPr>
                            <m:t>𝑁</m:t>
                          </m:r>
                        </m:sup>
                        <m:e>
                          <m:sSub>
                            <m:sSubPr>
                              <m:ctrlPr>
                                <a:rPr lang="en-US" sz="1867" i="1">
                                  <a:latin typeface="Cambria Math" panose="02040503050406030204" pitchFamily="18" charset="0"/>
                                </a:rPr>
                              </m:ctrlPr>
                            </m:sSubPr>
                            <m:e>
                              <m:r>
                                <a:rPr lang="en-US" sz="1867" i="1">
                                  <a:latin typeface="Cambria Math" panose="02040503050406030204" pitchFamily="18" charset="0"/>
                                </a:rPr>
                                <m:t>𝑦</m:t>
                              </m:r>
                            </m:e>
                            <m:sub>
                              <m:r>
                                <a:rPr lang="en-US" sz="1867" i="1">
                                  <a:latin typeface="Cambria Math" panose="02040503050406030204" pitchFamily="18" charset="0"/>
                                </a:rPr>
                                <m:t>𝑖</m:t>
                              </m:r>
                            </m:sub>
                          </m:sSub>
                          <m:func>
                            <m:funcPr>
                              <m:ctrlPr>
                                <a:rPr lang="en-US" sz="1867" i="1">
                                  <a:latin typeface="Cambria Math" panose="02040503050406030204" pitchFamily="18" charset="0"/>
                                </a:rPr>
                              </m:ctrlPr>
                            </m:funcPr>
                            <m:fName>
                              <m:r>
                                <m:rPr>
                                  <m:sty m:val="p"/>
                                </m:rPr>
                                <a:rPr lang="en-US" sz="1867">
                                  <a:latin typeface="Cambria Math" panose="02040503050406030204" pitchFamily="18" charset="0"/>
                                </a:rPr>
                                <m:t>log</m:t>
                              </m:r>
                            </m:fName>
                            <m:e>
                              <m:r>
                                <a:rPr lang="en-US" sz="1867" i="1">
                                  <a:latin typeface="Cambria Math" panose="02040503050406030204" pitchFamily="18" charset="0"/>
                                </a:rPr>
                                <m:t>𝜎</m:t>
                              </m:r>
                              <m:d>
                                <m:dPr>
                                  <m:ctrlPr>
                                    <a:rPr lang="en-US" sz="1867" i="1">
                                      <a:latin typeface="Cambria Math" panose="02040503050406030204" pitchFamily="18" charset="0"/>
                                    </a:rPr>
                                  </m:ctrlPr>
                                </m:dPr>
                                <m:e>
                                  <m:r>
                                    <a:rPr lang="en-US" sz="1867" i="1">
                                      <a:latin typeface="Cambria Math" panose="02040503050406030204" pitchFamily="18" charset="0"/>
                                    </a:rPr>
                                    <m:t>𝑧</m:t>
                                  </m:r>
                                  <m:r>
                                    <a:rPr lang="en-US" sz="1867" i="1" baseline="-25000">
                                      <a:latin typeface="Cambria Math" panose="02040503050406030204" pitchFamily="18" charset="0"/>
                                    </a:rPr>
                                    <m:t>𝑖</m:t>
                                  </m:r>
                                </m:e>
                              </m:d>
                            </m:e>
                          </m:func>
                          <m:r>
                            <a:rPr lang="en-US" sz="1867" i="1">
                              <a:latin typeface="Cambria Math" panose="02040503050406030204" pitchFamily="18" charset="0"/>
                            </a:rPr>
                            <m:t>+(1−</m:t>
                          </m:r>
                          <m:sSub>
                            <m:sSubPr>
                              <m:ctrlPr>
                                <a:rPr lang="en-US" sz="1867" i="1">
                                  <a:latin typeface="Cambria Math" panose="02040503050406030204" pitchFamily="18" charset="0"/>
                                </a:rPr>
                              </m:ctrlPr>
                            </m:sSubPr>
                            <m:e>
                              <m:r>
                                <a:rPr lang="en-US" sz="1867" i="1">
                                  <a:latin typeface="Cambria Math" panose="02040503050406030204" pitchFamily="18" charset="0"/>
                                </a:rPr>
                                <m:t>𝑦</m:t>
                              </m:r>
                            </m:e>
                            <m:sub>
                              <m:r>
                                <a:rPr lang="en-US" sz="1867" i="1">
                                  <a:latin typeface="Cambria Math" panose="02040503050406030204" pitchFamily="18" charset="0"/>
                                </a:rPr>
                                <m:t>𝑖</m:t>
                              </m:r>
                            </m:sub>
                          </m:sSub>
                          <m:r>
                            <a:rPr lang="en-US" sz="1867" i="1">
                              <a:latin typeface="Cambria Math" panose="02040503050406030204" pitchFamily="18" charset="0"/>
                            </a:rPr>
                            <m:t>)</m:t>
                          </m:r>
                          <m:func>
                            <m:funcPr>
                              <m:ctrlPr>
                                <a:rPr lang="en-US" sz="1867" i="1">
                                  <a:latin typeface="Cambria Math" panose="02040503050406030204" pitchFamily="18" charset="0"/>
                                </a:rPr>
                              </m:ctrlPr>
                            </m:funcPr>
                            <m:fName>
                              <m:r>
                                <m:rPr>
                                  <m:sty m:val="p"/>
                                </m:rPr>
                                <a:rPr lang="en-US" sz="1867">
                                  <a:latin typeface="Cambria Math" panose="02040503050406030204" pitchFamily="18" charset="0"/>
                                </a:rPr>
                                <m:t>log</m:t>
                              </m:r>
                            </m:fName>
                            <m:e>
                              <m:d>
                                <m:dPr>
                                  <m:ctrlPr>
                                    <a:rPr lang="en-US" sz="1867" i="1">
                                      <a:latin typeface="Cambria Math" panose="02040503050406030204" pitchFamily="18" charset="0"/>
                                    </a:rPr>
                                  </m:ctrlPr>
                                </m:dPr>
                                <m:e>
                                  <m:r>
                                    <a:rPr lang="en-US" sz="1867" i="1">
                                      <a:latin typeface="Cambria Math" panose="02040503050406030204" pitchFamily="18" charset="0"/>
                                    </a:rPr>
                                    <m:t>1−</m:t>
                                  </m:r>
                                  <m:r>
                                    <a:rPr lang="en-US" sz="1867" i="1">
                                      <a:latin typeface="Cambria Math" panose="02040503050406030204" pitchFamily="18" charset="0"/>
                                    </a:rPr>
                                    <m:t>𝜎</m:t>
                                  </m:r>
                                  <m:d>
                                    <m:dPr>
                                      <m:ctrlPr>
                                        <a:rPr lang="en-US" sz="1867" i="1">
                                          <a:latin typeface="Cambria Math" panose="02040503050406030204" pitchFamily="18" charset="0"/>
                                        </a:rPr>
                                      </m:ctrlPr>
                                    </m:dPr>
                                    <m:e>
                                      <m:r>
                                        <a:rPr lang="en-US" sz="1867" i="1">
                                          <a:latin typeface="Cambria Math" panose="02040503050406030204" pitchFamily="18" charset="0"/>
                                        </a:rPr>
                                        <m:t>𝑧</m:t>
                                      </m:r>
                                      <m:r>
                                        <a:rPr lang="en-US" sz="1867" i="1" baseline="-25000">
                                          <a:latin typeface="Cambria Math" panose="02040503050406030204" pitchFamily="18" charset="0"/>
                                        </a:rPr>
                                        <m:t>𝑖</m:t>
                                      </m:r>
                                    </m:e>
                                  </m:d>
                                </m:e>
                              </m:d>
                            </m:e>
                          </m:func>
                        </m:e>
                      </m:nary>
                    </m:oMath>
                  </m:oMathPara>
                </a14:m>
                <a:endParaRPr lang="en-US" sz="1867" dirty="0">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13B3C2F1-772D-6C4A-9790-4984EBAF4437}"/>
                  </a:ext>
                </a:extLst>
              </p:cNvPr>
              <p:cNvSpPr txBox="1">
                <a:spLocks noRot="1" noChangeAspect="1" noMove="1" noResize="1" noEditPoints="1" noAdjustHandles="1" noChangeArrowheads="1" noChangeShapeType="1" noTextEdit="1"/>
              </p:cNvSpPr>
              <p:nvPr/>
            </p:nvSpPr>
            <p:spPr>
              <a:xfrm>
                <a:off x="590544" y="4312479"/>
                <a:ext cx="4513793" cy="2049215"/>
              </a:xfrm>
              <a:prstGeom prst="rect">
                <a:avLst/>
              </a:prstGeom>
              <a:blipFill>
                <a:blip r:embed="rId7"/>
                <a:stretch>
                  <a:fillRect l="-12640" t="-1227" r="-562" b="-66871"/>
                </a:stretch>
              </a:blipFill>
            </p:spPr>
            <p:txBody>
              <a:bodyPr/>
              <a:lstStyle/>
              <a:p>
                <a:r>
                  <a:rPr lang="en-US">
                    <a:noFill/>
                  </a:rPr>
                  <a:t> </a:t>
                </a:r>
              </a:p>
            </p:txBody>
          </p:sp>
        </mc:Fallback>
      </mc:AlternateContent>
      <p:pic>
        <p:nvPicPr>
          <p:cNvPr id="3" name="Audio 2">
            <a:hlinkClick r:id="" action="ppaction://media"/>
            <a:extLst>
              <a:ext uri="{FF2B5EF4-FFF2-40B4-BE49-F238E27FC236}">
                <a16:creationId xmlns:a16="http://schemas.microsoft.com/office/drawing/2014/main" id="{B3C30EAA-62AD-274C-B2E5-D319133D53F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0175187"/>
      </p:ext>
    </p:extLst>
  </p:cSld>
  <p:clrMapOvr>
    <a:masterClrMapping/>
  </p:clrMapOvr>
  <mc:AlternateContent xmlns:mc="http://schemas.openxmlformats.org/markup-compatibility/2006">
    <mc:Choice xmlns:p14="http://schemas.microsoft.com/office/powerpoint/2010/main" Requires="p14">
      <p:transition spd="slow" p14:dur="2000" advTm="46638"/>
    </mc:Choice>
    <mc:Fallback>
      <p:transition spd="slow" advTm="466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0A24A32-C2A8-2F46-B718-BE4262E4955A}"/>
              </a:ext>
            </a:extLst>
          </p:cNvPr>
          <p:cNvSpPr>
            <a:spLocks noGrp="1"/>
          </p:cNvSpPr>
          <p:nvPr>
            <p:ph type="title"/>
          </p:nvPr>
        </p:nvSpPr>
        <p:spPr>
          <a:xfrm>
            <a:off x="5104337" y="430178"/>
            <a:ext cx="6957471" cy="743871"/>
          </a:xfrm>
        </p:spPr>
        <p:txBody>
          <a:bodyPr>
            <a:noAutofit/>
          </a:bodyPr>
          <a:lstStyle/>
          <a:p>
            <a:pPr algn="ctr">
              <a:spcAft>
                <a:spcPts val="1200"/>
              </a:spcAft>
            </a:pPr>
            <a:r>
              <a:rPr lang="en-US" dirty="0"/>
              <a:t>Cross-Entropy Loss</a:t>
            </a:r>
            <a:endParaRPr lang="en-US" sz="24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FA0ABD2-888A-BF44-87A6-3615A9AFAF53}"/>
                  </a:ext>
                </a:extLst>
              </p:cNvPr>
              <p:cNvSpPr txBox="1"/>
              <p:nvPr/>
            </p:nvSpPr>
            <p:spPr>
              <a:xfrm>
                <a:off x="590544" y="430178"/>
                <a:ext cx="3205769" cy="1474571"/>
              </a:xfrm>
              <a:prstGeom prst="rect">
                <a:avLst/>
              </a:prstGeom>
              <a:noFill/>
            </p:spPr>
            <p:txBody>
              <a:bodyPr wrap="square" rtlCol="0">
                <a:spAutoFit/>
              </a:bodyPr>
              <a:lstStyle/>
              <a:p>
                <a:r>
                  <a:rPr lang="en-US" sz="1867" dirty="0">
                    <a:latin typeface="Cambria Math" panose="02040503050406030204" pitchFamily="18" charset="0"/>
                  </a:rPr>
                  <a:t>Again, here’s the </a:t>
                </a:r>
                <a:r>
                  <a:rPr lang="en-US" sz="1867" i="1" dirty="0">
                    <a:latin typeface="Cambria Math" panose="02040503050406030204" pitchFamily="18" charset="0"/>
                  </a:rPr>
                  <a:t>likelihood</a:t>
                </a:r>
                <a:r>
                  <a:rPr lang="en-US" sz="1867" dirty="0">
                    <a:latin typeface="Cambria Math" panose="02040503050406030204" pitchFamily="18" charset="0"/>
                  </a:rPr>
                  <a:t>:</a:t>
                </a:r>
              </a:p>
              <a:p>
                <a:endParaRPr lang="en-US" sz="1867"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nary>
                        <m:naryPr>
                          <m:chr m:val="∏"/>
                          <m:ctrlPr>
                            <a:rPr lang="en-US" sz="1867" i="1">
                              <a:latin typeface="Cambria Math" panose="02040503050406030204" pitchFamily="18" charset="0"/>
                            </a:rPr>
                          </m:ctrlPr>
                        </m:naryPr>
                        <m:sub>
                          <m:r>
                            <m:rPr>
                              <m:brk m:alnAt="23"/>
                            </m:rPr>
                            <a:rPr lang="en-US" sz="1867" i="1">
                              <a:latin typeface="Cambria Math" panose="02040503050406030204" pitchFamily="18" charset="0"/>
                            </a:rPr>
                            <m:t>𝑖</m:t>
                          </m:r>
                          <m:r>
                            <a:rPr lang="en-US" sz="1867" i="1">
                              <a:latin typeface="Cambria Math" panose="02040503050406030204" pitchFamily="18" charset="0"/>
                            </a:rPr>
                            <m:t>=1</m:t>
                          </m:r>
                        </m:sub>
                        <m:sup>
                          <m:r>
                            <a:rPr lang="en-US" sz="1867" i="1">
                              <a:latin typeface="Cambria Math" panose="02040503050406030204" pitchFamily="18" charset="0"/>
                            </a:rPr>
                            <m:t>𝑁</m:t>
                          </m:r>
                        </m:sup>
                        <m:e>
                          <m:sSup>
                            <m:sSupPr>
                              <m:ctrlPr>
                                <a:rPr lang="en-US" sz="1867" i="1" dirty="0">
                                  <a:latin typeface="Cambria Math" panose="02040503050406030204" pitchFamily="18" charset="0"/>
                                </a:rPr>
                              </m:ctrlPr>
                            </m:sSupPr>
                            <m:e>
                              <m:r>
                                <a:rPr lang="en-US" sz="1867" i="1" dirty="0">
                                  <a:latin typeface="Cambria Math" panose="02040503050406030204" pitchFamily="18" charset="0"/>
                                </a:rPr>
                                <m:t>𝜎</m:t>
                              </m:r>
                              <m:r>
                                <a:rPr lang="en-US" sz="1867" i="1" dirty="0">
                                  <a:latin typeface="Cambria Math" panose="02040503050406030204" pitchFamily="18" charset="0"/>
                                </a:rPr>
                                <m:t>(</m:t>
                              </m:r>
                              <m:sSub>
                                <m:sSubPr>
                                  <m:ctrlPr>
                                    <a:rPr lang="en-US" sz="1867" i="1" dirty="0" err="1">
                                      <a:latin typeface="Cambria Math" panose="02040503050406030204" pitchFamily="18" charset="0"/>
                                    </a:rPr>
                                  </m:ctrlPr>
                                </m:sSubPr>
                                <m:e>
                                  <m:r>
                                    <a:rPr lang="en-US" sz="1867" i="1" dirty="0" err="1">
                                      <a:latin typeface="Cambria Math" panose="02040503050406030204" pitchFamily="18" charset="0"/>
                                    </a:rPr>
                                    <m:t>𝑧</m:t>
                                  </m:r>
                                </m:e>
                                <m:sub>
                                  <m:r>
                                    <a:rPr lang="en-US" sz="1867" i="1" dirty="0" err="1">
                                      <a:latin typeface="Cambria Math" panose="02040503050406030204" pitchFamily="18" charset="0"/>
                                    </a:rPr>
                                    <m:t>𝑖</m:t>
                                  </m:r>
                                </m:sub>
                              </m:sSub>
                              <m:r>
                                <a:rPr lang="en-US" sz="1867" i="1" dirty="0">
                                  <a:latin typeface="Cambria Math" panose="02040503050406030204" pitchFamily="18" charset="0"/>
                                </a:rPr>
                                <m:t>)</m:t>
                              </m:r>
                            </m:e>
                            <m:sup>
                              <m:sSub>
                                <m:sSubPr>
                                  <m:ctrlPr>
                                    <a:rPr lang="en-US" sz="1867" i="1" dirty="0">
                                      <a:latin typeface="Cambria Math" panose="02040503050406030204" pitchFamily="18" charset="0"/>
                                    </a:rPr>
                                  </m:ctrlPr>
                                </m:sSubPr>
                                <m:e>
                                  <m:r>
                                    <a:rPr lang="en-US" sz="1867" i="1" dirty="0">
                                      <a:latin typeface="Cambria Math" panose="02040503050406030204" pitchFamily="18" charset="0"/>
                                    </a:rPr>
                                    <m:t>𝑦</m:t>
                                  </m:r>
                                </m:e>
                                <m:sub>
                                  <m:r>
                                    <a:rPr lang="en-US" sz="1867" i="1" dirty="0">
                                      <a:latin typeface="Cambria Math" panose="02040503050406030204" pitchFamily="18" charset="0"/>
                                    </a:rPr>
                                    <m:t>𝑖</m:t>
                                  </m:r>
                                </m:sub>
                              </m:sSub>
                            </m:sup>
                          </m:sSup>
                          <m:sSup>
                            <m:sSupPr>
                              <m:ctrlPr>
                                <a:rPr lang="en-US" sz="1867" i="1" dirty="0">
                                  <a:latin typeface="Cambria Math" panose="02040503050406030204" pitchFamily="18" charset="0"/>
                                </a:rPr>
                              </m:ctrlPr>
                            </m:sSupPr>
                            <m:e>
                              <m:d>
                                <m:dPr>
                                  <m:ctrlPr>
                                    <a:rPr lang="en-US" sz="1867" i="1" dirty="0">
                                      <a:latin typeface="Cambria Math" panose="02040503050406030204" pitchFamily="18" charset="0"/>
                                    </a:rPr>
                                  </m:ctrlPr>
                                </m:dPr>
                                <m:e>
                                  <m:r>
                                    <a:rPr lang="en-US" sz="1867" i="1" dirty="0">
                                      <a:latin typeface="Cambria Math" panose="02040503050406030204" pitchFamily="18" charset="0"/>
                                    </a:rPr>
                                    <m:t>1−</m:t>
                                  </m:r>
                                  <m:r>
                                    <a:rPr lang="en-US" sz="1867" i="1" dirty="0">
                                      <a:latin typeface="Cambria Math" panose="02040503050406030204" pitchFamily="18" charset="0"/>
                                    </a:rPr>
                                    <m:t>𝜎</m:t>
                                  </m:r>
                                  <m:r>
                                    <a:rPr lang="en-US" sz="1867" i="1" dirty="0">
                                      <a:latin typeface="Cambria Math" panose="02040503050406030204" pitchFamily="18" charset="0"/>
                                    </a:rPr>
                                    <m:t>(</m:t>
                                  </m:r>
                                  <m:sSub>
                                    <m:sSubPr>
                                      <m:ctrlPr>
                                        <a:rPr lang="en-US" sz="1867" i="1" dirty="0" err="1">
                                          <a:latin typeface="Cambria Math" panose="02040503050406030204" pitchFamily="18" charset="0"/>
                                        </a:rPr>
                                      </m:ctrlPr>
                                    </m:sSubPr>
                                    <m:e>
                                      <m:r>
                                        <a:rPr lang="en-US" sz="1867" i="1" dirty="0" err="1">
                                          <a:latin typeface="Cambria Math" panose="02040503050406030204" pitchFamily="18" charset="0"/>
                                        </a:rPr>
                                        <m:t>𝑧</m:t>
                                      </m:r>
                                    </m:e>
                                    <m:sub>
                                      <m:r>
                                        <a:rPr lang="en-US" sz="1867" i="1" dirty="0" err="1">
                                          <a:latin typeface="Cambria Math" panose="02040503050406030204" pitchFamily="18" charset="0"/>
                                        </a:rPr>
                                        <m:t>𝑖</m:t>
                                      </m:r>
                                    </m:sub>
                                  </m:sSub>
                                  <m:r>
                                    <a:rPr lang="en-US" sz="1867" i="1" dirty="0">
                                      <a:latin typeface="Cambria Math" panose="02040503050406030204" pitchFamily="18" charset="0"/>
                                    </a:rPr>
                                    <m:t>)</m:t>
                                  </m:r>
                                </m:e>
                              </m:d>
                            </m:e>
                            <m:sup>
                              <m:r>
                                <a:rPr lang="en-US" sz="1867" i="1" dirty="0">
                                  <a:latin typeface="Cambria Math" panose="02040503050406030204" pitchFamily="18" charset="0"/>
                                </a:rPr>
                                <m:t>1−</m:t>
                              </m:r>
                              <m:sSub>
                                <m:sSubPr>
                                  <m:ctrlPr>
                                    <a:rPr lang="en-US" sz="1867" i="1" dirty="0">
                                      <a:latin typeface="Cambria Math" panose="02040503050406030204" pitchFamily="18" charset="0"/>
                                    </a:rPr>
                                  </m:ctrlPr>
                                </m:sSubPr>
                                <m:e>
                                  <m:r>
                                    <a:rPr lang="en-US" sz="1867" i="1" dirty="0">
                                      <a:latin typeface="Cambria Math" panose="02040503050406030204" pitchFamily="18" charset="0"/>
                                    </a:rPr>
                                    <m:t>𝑦</m:t>
                                  </m:r>
                                </m:e>
                                <m:sub>
                                  <m:r>
                                    <a:rPr lang="en-US" sz="1867" i="1" dirty="0">
                                      <a:latin typeface="Cambria Math" panose="02040503050406030204" pitchFamily="18" charset="0"/>
                                    </a:rPr>
                                    <m:t>𝑖</m:t>
                                  </m:r>
                                </m:sub>
                              </m:sSub>
                            </m:sup>
                          </m:sSup>
                        </m:e>
                      </m:nary>
                    </m:oMath>
                  </m:oMathPara>
                </a14:m>
                <a:endParaRPr lang="en-US" sz="1867" dirty="0">
                  <a:latin typeface="Cambria Math" panose="02040503050406030204" pitchFamily="18" charset="0"/>
                </a:endParaRPr>
              </a:p>
            </p:txBody>
          </p:sp>
        </mc:Choice>
        <mc:Fallback xmlns="">
          <p:sp>
            <p:nvSpPr>
              <p:cNvPr id="10" name="TextBox 9">
                <a:extLst>
                  <a:ext uri="{FF2B5EF4-FFF2-40B4-BE49-F238E27FC236}">
                    <a16:creationId xmlns:a16="http://schemas.microsoft.com/office/drawing/2014/main" id="{BFA0ABD2-888A-BF44-87A6-3615A9AFAF53}"/>
                  </a:ext>
                </a:extLst>
              </p:cNvPr>
              <p:cNvSpPr txBox="1">
                <a:spLocks noRot="1" noChangeAspect="1" noMove="1" noResize="1" noEditPoints="1" noAdjustHandles="1" noChangeArrowheads="1" noChangeShapeType="1" noTextEdit="1"/>
              </p:cNvSpPr>
              <p:nvPr/>
            </p:nvSpPr>
            <p:spPr>
              <a:xfrm>
                <a:off x="590544" y="430178"/>
                <a:ext cx="3205769" cy="1474571"/>
              </a:xfrm>
              <a:prstGeom prst="rect">
                <a:avLst/>
              </a:prstGeom>
              <a:blipFill>
                <a:blip r:embed="rId5"/>
                <a:stretch>
                  <a:fillRect l="-19685" t="-23276" b="-948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3E804A7-66D0-2446-9BDD-A95C62969021}"/>
                  </a:ext>
                </a:extLst>
              </p:cNvPr>
              <p:cNvSpPr txBox="1"/>
              <p:nvPr/>
            </p:nvSpPr>
            <p:spPr>
              <a:xfrm>
                <a:off x="590544" y="2227699"/>
                <a:ext cx="4513793" cy="1761893"/>
              </a:xfrm>
              <a:prstGeom prst="rect">
                <a:avLst/>
              </a:prstGeom>
              <a:noFill/>
            </p:spPr>
            <p:txBody>
              <a:bodyPr wrap="square" rtlCol="0">
                <a:spAutoFit/>
              </a:bodyPr>
              <a:lstStyle/>
              <a:p>
                <a:r>
                  <a:rPr lang="en-US" sz="1867" dirty="0">
                    <a:latin typeface="Cambria Math" panose="02040503050406030204" pitchFamily="18" charset="0"/>
                  </a:rPr>
                  <a:t>1. For numerical stability, we instead work with the </a:t>
                </a:r>
                <a:r>
                  <a:rPr lang="en-US" sz="1867" i="1" dirty="0">
                    <a:latin typeface="Cambria Math" panose="02040503050406030204" pitchFamily="18" charset="0"/>
                  </a:rPr>
                  <a:t>log-likelihood</a:t>
                </a:r>
                <a:r>
                  <a:rPr lang="en-US" sz="1867" dirty="0">
                    <a:latin typeface="Cambria Math" panose="02040503050406030204" pitchFamily="18" charset="0"/>
                  </a:rPr>
                  <a:t>:</a:t>
                </a:r>
              </a:p>
              <a:p>
                <a:endParaRPr lang="en-US" sz="1867"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nary>
                        <m:naryPr>
                          <m:chr m:val="∑"/>
                          <m:ctrlPr>
                            <a:rPr lang="en-US" sz="1867" i="1">
                              <a:latin typeface="Cambria Math" panose="02040503050406030204" pitchFamily="18" charset="0"/>
                            </a:rPr>
                          </m:ctrlPr>
                        </m:naryPr>
                        <m:sub>
                          <m:r>
                            <m:rPr>
                              <m:brk m:alnAt="23"/>
                            </m:rPr>
                            <a:rPr lang="en-US" sz="1867" i="1">
                              <a:latin typeface="Cambria Math" panose="02040503050406030204" pitchFamily="18" charset="0"/>
                            </a:rPr>
                            <m:t>𝑖</m:t>
                          </m:r>
                          <m:r>
                            <a:rPr lang="en-US" sz="1867" i="1">
                              <a:latin typeface="Cambria Math" panose="02040503050406030204" pitchFamily="18" charset="0"/>
                            </a:rPr>
                            <m:t>=1</m:t>
                          </m:r>
                        </m:sub>
                        <m:sup>
                          <m:r>
                            <a:rPr lang="en-US" sz="1867" i="1">
                              <a:latin typeface="Cambria Math" panose="02040503050406030204" pitchFamily="18" charset="0"/>
                            </a:rPr>
                            <m:t>𝑁</m:t>
                          </m:r>
                        </m:sup>
                        <m:e>
                          <m:sSub>
                            <m:sSubPr>
                              <m:ctrlPr>
                                <a:rPr lang="en-US" sz="1867" i="1">
                                  <a:latin typeface="Cambria Math" panose="02040503050406030204" pitchFamily="18" charset="0"/>
                                </a:rPr>
                              </m:ctrlPr>
                            </m:sSubPr>
                            <m:e>
                              <m:r>
                                <a:rPr lang="en-US" sz="1867" i="1">
                                  <a:latin typeface="Cambria Math" panose="02040503050406030204" pitchFamily="18" charset="0"/>
                                </a:rPr>
                                <m:t>𝑦</m:t>
                              </m:r>
                            </m:e>
                            <m:sub>
                              <m:r>
                                <a:rPr lang="en-US" sz="1867" i="1">
                                  <a:latin typeface="Cambria Math" panose="02040503050406030204" pitchFamily="18" charset="0"/>
                                </a:rPr>
                                <m:t>𝑖</m:t>
                              </m:r>
                            </m:sub>
                          </m:sSub>
                          <m:func>
                            <m:funcPr>
                              <m:ctrlPr>
                                <a:rPr lang="en-US" sz="1867" i="1">
                                  <a:latin typeface="Cambria Math" panose="02040503050406030204" pitchFamily="18" charset="0"/>
                                </a:rPr>
                              </m:ctrlPr>
                            </m:funcPr>
                            <m:fName>
                              <m:r>
                                <m:rPr>
                                  <m:sty m:val="p"/>
                                </m:rPr>
                                <a:rPr lang="en-US" sz="1867">
                                  <a:latin typeface="Cambria Math" panose="02040503050406030204" pitchFamily="18" charset="0"/>
                                </a:rPr>
                                <m:t>log</m:t>
                              </m:r>
                            </m:fName>
                            <m:e>
                              <m:r>
                                <a:rPr lang="en-US" sz="1867" i="1">
                                  <a:latin typeface="Cambria Math" panose="02040503050406030204" pitchFamily="18" charset="0"/>
                                </a:rPr>
                                <m:t>𝜎</m:t>
                              </m:r>
                              <m:d>
                                <m:dPr>
                                  <m:ctrlPr>
                                    <a:rPr lang="en-US" sz="1867" i="1">
                                      <a:latin typeface="Cambria Math" panose="02040503050406030204" pitchFamily="18" charset="0"/>
                                    </a:rPr>
                                  </m:ctrlPr>
                                </m:dPr>
                                <m:e>
                                  <m:r>
                                    <a:rPr lang="en-US" sz="1867" i="1">
                                      <a:latin typeface="Cambria Math" panose="02040503050406030204" pitchFamily="18" charset="0"/>
                                    </a:rPr>
                                    <m:t>𝑧</m:t>
                                  </m:r>
                                  <m:r>
                                    <a:rPr lang="en-US" sz="1867" i="1" baseline="-25000">
                                      <a:latin typeface="Cambria Math" panose="02040503050406030204" pitchFamily="18" charset="0"/>
                                    </a:rPr>
                                    <m:t>𝑖</m:t>
                                  </m:r>
                                </m:e>
                              </m:d>
                            </m:e>
                          </m:func>
                          <m:r>
                            <a:rPr lang="en-US" sz="1867" i="1">
                              <a:latin typeface="Cambria Math" panose="02040503050406030204" pitchFamily="18" charset="0"/>
                            </a:rPr>
                            <m:t>+(1−</m:t>
                          </m:r>
                          <m:sSub>
                            <m:sSubPr>
                              <m:ctrlPr>
                                <a:rPr lang="en-US" sz="1867" i="1">
                                  <a:latin typeface="Cambria Math" panose="02040503050406030204" pitchFamily="18" charset="0"/>
                                </a:rPr>
                              </m:ctrlPr>
                            </m:sSubPr>
                            <m:e>
                              <m:r>
                                <a:rPr lang="en-US" sz="1867" i="1">
                                  <a:latin typeface="Cambria Math" panose="02040503050406030204" pitchFamily="18" charset="0"/>
                                </a:rPr>
                                <m:t>𝑦</m:t>
                              </m:r>
                            </m:e>
                            <m:sub>
                              <m:r>
                                <a:rPr lang="en-US" sz="1867" i="1">
                                  <a:latin typeface="Cambria Math" panose="02040503050406030204" pitchFamily="18" charset="0"/>
                                </a:rPr>
                                <m:t>𝑖</m:t>
                              </m:r>
                            </m:sub>
                          </m:sSub>
                          <m:r>
                            <a:rPr lang="en-US" sz="1867" i="1">
                              <a:latin typeface="Cambria Math" panose="02040503050406030204" pitchFamily="18" charset="0"/>
                            </a:rPr>
                            <m:t>)</m:t>
                          </m:r>
                          <m:func>
                            <m:funcPr>
                              <m:ctrlPr>
                                <a:rPr lang="en-US" sz="1867" i="1">
                                  <a:latin typeface="Cambria Math" panose="02040503050406030204" pitchFamily="18" charset="0"/>
                                </a:rPr>
                              </m:ctrlPr>
                            </m:funcPr>
                            <m:fName>
                              <m:r>
                                <m:rPr>
                                  <m:sty m:val="p"/>
                                </m:rPr>
                                <a:rPr lang="en-US" sz="1867">
                                  <a:latin typeface="Cambria Math" panose="02040503050406030204" pitchFamily="18" charset="0"/>
                                </a:rPr>
                                <m:t>log</m:t>
                              </m:r>
                            </m:fName>
                            <m:e>
                              <m:d>
                                <m:dPr>
                                  <m:ctrlPr>
                                    <a:rPr lang="en-US" sz="1867" i="1">
                                      <a:latin typeface="Cambria Math" panose="02040503050406030204" pitchFamily="18" charset="0"/>
                                    </a:rPr>
                                  </m:ctrlPr>
                                </m:dPr>
                                <m:e>
                                  <m:r>
                                    <a:rPr lang="en-US" sz="1867" i="1">
                                      <a:latin typeface="Cambria Math" panose="02040503050406030204" pitchFamily="18" charset="0"/>
                                    </a:rPr>
                                    <m:t>1−</m:t>
                                  </m:r>
                                  <m:r>
                                    <a:rPr lang="en-US" sz="1867" i="1">
                                      <a:latin typeface="Cambria Math" panose="02040503050406030204" pitchFamily="18" charset="0"/>
                                    </a:rPr>
                                    <m:t>𝜎</m:t>
                                  </m:r>
                                  <m:d>
                                    <m:dPr>
                                      <m:ctrlPr>
                                        <a:rPr lang="en-US" sz="1867" i="1">
                                          <a:latin typeface="Cambria Math" panose="02040503050406030204" pitchFamily="18" charset="0"/>
                                        </a:rPr>
                                      </m:ctrlPr>
                                    </m:dPr>
                                    <m:e>
                                      <m:r>
                                        <a:rPr lang="en-US" sz="1867" i="1">
                                          <a:latin typeface="Cambria Math" panose="02040503050406030204" pitchFamily="18" charset="0"/>
                                        </a:rPr>
                                        <m:t>𝑧</m:t>
                                      </m:r>
                                      <m:r>
                                        <a:rPr lang="en-US" sz="1867" i="1" baseline="-25000">
                                          <a:latin typeface="Cambria Math" panose="02040503050406030204" pitchFamily="18" charset="0"/>
                                        </a:rPr>
                                        <m:t>𝑖</m:t>
                                      </m:r>
                                    </m:e>
                                  </m:d>
                                </m:e>
                              </m:d>
                            </m:e>
                          </m:func>
                        </m:e>
                      </m:nary>
                    </m:oMath>
                  </m:oMathPara>
                </a14:m>
                <a:endParaRPr lang="en-US" sz="1867" dirty="0">
                  <a:latin typeface="Cambria Math" panose="02040503050406030204" pitchFamily="18" charset="0"/>
                </a:endParaRPr>
              </a:p>
            </p:txBody>
          </p:sp>
        </mc:Choice>
        <mc:Fallback xmlns="">
          <p:sp>
            <p:nvSpPr>
              <p:cNvPr id="11" name="TextBox 10">
                <a:extLst>
                  <a:ext uri="{FF2B5EF4-FFF2-40B4-BE49-F238E27FC236}">
                    <a16:creationId xmlns:a16="http://schemas.microsoft.com/office/drawing/2014/main" id="{73E804A7-66D0-2446-9BDD-A95C62969021}"/>
                  </a:ext>
                </a:extLst>
              </p:cNvPr>
              <p:cNvSpPr txBox="1">
                <a:spLocks noRot="1" noChangeAspect="1" noMove="1" noResize="1" noEditPoints="1" noAdjustHandles="1" noChangeArrowheads="1" noChangeShapeType="1" noTextEdit="1"/>
              </p:cNvSpPr>
              <p:nvPr/>
            </p:nvSpPr>
            <p:spPr>
              <a:xfrm>
                <a:off x="590544" y="2227699"/>
                <a:ext cx="4513793" cy="1761893"/>
              </a:xfrm>
              <a:prstGeom prst="rect">
                <a:avLst/>
              </a:prstGeom>
              <a:blipFill>
                <a:blip r:embed="rId6"/>
                <a:stretch>
                  <a:fillRect l="-15169" t="-3597" r="-1404" b="-791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3B3C2F1-772D-6C4A-9790-4984EBAF4437}"/>
                  </a:ext>
                </a:extLst>
              </p:cNvPr>
              <p:cNvSpPr txBox="1"/>
              <p:nvPr/>
            </p:nvSpPr>
            <p:spPr>
              <a:xfrm>
                <a:off x="590544" y="4312479"/>
                <a:ext cx="4513793" cy="2049215"/>
              </a:xfrm>
              <a:prstGeom prst="rect">
                <a:avLst/>
              </a:prstGeom>
              <a:noFill/>
            </p:spPr>
            <p:txBody>
              <a:bodyPr wrap="square" rtlCol="0">
                <a:spAutoFit/>
              </a:bodyPr>
              <a:lstStyle/>
              <a:p>
                <a:r>
                  <a:rPr lang="en-US" sz="1867" dirty="0">
                    <a:latin typeface="Cambria Math" panose="02040503050406030204" pitchFamily="18" charset="0"/>
                  </a:rPr>
                  <a:t>2. And by convention / for consistency, we minimize the </a:t>
                </a:r>
                <a:r>
                  <a:rPr lang="en-US" sz="1867" i="1" dirty="0">
                    <a:latin typeface="Cambria Math" panose="02040503050406030204" pitchFamily="18" charset="0"/>
                  </a:rPr>
                  <a:t>negative</a:t>
                </a:r>
                <a:r>
                  <a:rPr lang="en-US" sz="1867" dirty="0">
                    <a:latin typeface="Cambria Math" panose="02040503050406030204" pitchFamily="18" charset="0"/>
                  </a:rPr>
                  <a:t> log-likelihood rather than maximizing the positive:</a:t>
                </a:r>
              </a:p>
              <a:p>
                <a:endParaRPr lang="en-US" sz="1867"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867" i="1">
                          <a:latin typeface="Cambria Math" panose="02040503050406030204" pitchFamily="18" charset="0"/>
                        </a:rPr>
                        <m:t>−</m:t>
                      </m:r>
                      <m:nary>
                        <m:naryPr>
                          <m:chr m:val="∑"/>
                          <m:ctrlPr>
                            <a:rPr lang="en-US" sz="1867" i="1">
                              <a:latin typeface="Cambria Math" panose="02040503050406030204" pitchFamily="18" charset="0"/>
                            </a:rPr>
                          </m:ctrlPr>
                        </m:naryPr>
                        <m:sub>
                          <m:r>
                            <m:rPr>
                              <m:brk m:alnAt="23"/>
                            </m:rPr>
                            <a:rPr lang="en-US" sz="1867" i="1">
                              <a:latin typeface="Cambria Math" panose="02040503050406030204" pitchFamily="18" charset="0"/>
                            </a:rPr>
                            <m:t>𝑖</m:t>
                          </m:r>
                          <m:r>
                            <a:rPr lang="en-US" sz="1867" i="1">
                              <a:latin typeface="Cambria Math" panose="02040503050406030204" pitchFamily="18" charset="0"/>
                            </a:rPr>
                            <m:t>=1</m:t>
                          </m:r>
                        </m:sub>
                        <m:sup>
                          <m:r>
                            <a:rPr lang="en-US" sz="1867" i="1">
                              <a:latin typeface="Cambria Math" panose="02040503050406030204" pitchFamily="18" charset="0"/>
                            </a:rPr>
                            <m:t>𝑁</m:t>
                          </m:r>
                        </m:sup>
                        <m:e>
                          <m:sSub>
                            <m:sSubPr>
                              <m:ctrlPr>
                                <a:rPr lang="en-US" sz="1867" i="1">
                                  <a:latin typeface="Cambria Math" panose="02040503050406030204" pitchFamily="18" charset="0"/>
                                </a:rPr>
                              </m:ctrlPr>
                            </m:sSubPr>
                            <m:e>
                              <m:r>
                                <a:rPr lang="en-US" sz="1867" i="1">
                                  <a:latin typeface="Cambria Math" panose="02040503050406030204" pitchFamily="18" charset="0"/>
                                </a:rPr>
                                <m:t>𝑦</m:t>
                              </m:r>
                            </m:e>
                            <m:sub>
                              <m:r>
                                <a:rPr lang="en-US" sz="1867" i="1">
                                  <a:latin typeface="Cambria Math" panose="02040503050406030204" pitchFamily="18" charset="0"/>
                                </a:rPr>
                                <m:t>𝑖</m:t>
                              </m:r>
                            </m:sub>
                          </m:sSub>
                          <m:func>
                            <m:funcPr>
                              <m:ctrlPr>
                                <a:rPr lang="en-US" sz="1867" i="1">
                                  <a:latin typeface="Cambria Math" panose="02040503050406030204" pitchFamily="18" charset="0"/>
                                </a:rPr>
                              </m:ctrlPr>
                            </m:funcPr>
                            <m:fName>
                              <m:r>
                                <m:rPr>
                                  <m:sty m:val="p"/>
                                </m:rPr>
                                <a:rPr lang="en-US" sz="1867">
                                  <a:latin typeface="Cambria Math" panose="02040503050406030204" pitchFamily="18" charset="0"/>
                                </a:rPr>
                                <m:t>log</m:t>
                              </m:r>
                            </m:fName>
                            <m:e>
                              <m:r>
                                <a:rPr lang="en-US" sz="1867" i="1">
                                  <a:latin typeface="Cambria Math" panose="02040503050406030204" pitchFamily="18" charset="0"/>
                                </a:rPr>
                                <m:t>𝜎</m:t>
                              </m:r>
                              <m:d>
                                <m:dPr>
                                  <m:ctrlPr>
                                    <a:rPr lang="en-US" sz="1867" i="1">
                                      <a:latin typeface="Cambria Math" panose="02040503050406030204" pitchFamily="18" charset="0"/>
                                    </a:rPr>
                                  </m:ctrlPr>
                                </m:dPr>
                                <m:e>
                                  <m:r>
                                    <a:rPr lang="en-US" sz="1867" i="1">
                                      <a:latin typeface="Cambria Math" panose="02040503050406030204" pitchFamily="18" charset="0"/>
                                    </a:rPr>
                                    <m:t>𝑧</m:t>
                                  </m:r>
                                  <m:r>
                                    <a:rPr lang="en-US" sz="1867" i="1" baseline="-25000">
                                      <a:latin typeface="Cambria Math" panose="02040503050406030204" pitchFamily="18" charset="0"/>
                                    </a:rPr>
                                    <m:t>𝑖</m:t>
                                  </m:r>
                                </m:e>
                              </m:d>
                            </m:e>
                          </m:func>
                          <m:r>
                            <a:rPr lang="en-US" sz="1867" i="1">
                              <a:latin typeface="Cambria Math" panose="02040503050406030204" pitchFamily="18" charset="0"/>
                            </a:rPr>
                            <m:t>+(1−</m:t>
                          </m:r>
                          <m:sSub>
                            <m:sSubPr>
                              <m:ctrlPr>
                                <a:rPr lang="en-US" sz="1867" i="1">
                                  <a:latin typeface="Cambria Math" panose="02040503050406030204" pitchFamily="18" charset="0"/>
                                </a:rPr>
                              </m:ctrlPr>
                            </m:sSubPr>
                            <m:e>
                              <m:r>
                                <a:rPr lang="en-US" sz="1867" i="1">
                                  <a:latin typeface="Cambria Math" panose="02040503050406030204" pitchFamily="18" charset="0"/>
                                </a:rPr>
                                <m:t>𝑦</m:t>
                              </m:r>
                            </m:e>
                            <m:sub>
                              <m:r>
                                <a:rPr lang="en-US" sz="1867" i="1">
                                  <a:latin typeface="Cambria Math" panose="02040503050406030204" pitchFamily="18" charset="0"/>
                                </a:rPr>
                                <m:t>𝑖</m:t>
                              </m:r>
                            </m:sub>
                          </m:sSub>
                          <m:r>
                            <a:rPr lang="en-US" sz="1867" i="1">
                              <a:latin typeface="Cambria Math" panose="02040503050406030204" pitchFamily="18" charset="0"/>
                            </a:rPr>
                            <m:t>)</m:t>
                          </m:r>
                          <m:func>
                            <m:funcPr>
                              <m:ctrlPr>
                                <a:rPr lang="en-US" sz="1867" i="1">
                                  <a:latin typeface="Cambria Math" panose="02040503050406030204" pitchFamily="18" charset="0"/>
                                </a:rPr>
                              </m:ctrlPr>
                            </m:funcPr>
                            <m:fName>
                              <m:r>
                                <m:rPr>
                                  <m:sty m:val="p"/>
                                </m:rPr>
                                <a:rPr lang="en-US" sz="1867">
                                  <a:latin typeface="Cambria Math" panose="02040503050406030204" pitchFamily="18" charset="0"/>
                                </a:rPr>
                                <m:t>log</m:t>
                              </m:r>
                            </m:fName>
                            <m:e>
                              <m:d>
                                <m:dPr>
                                  <m:ctrlPr>
                                    <a:rPr lang="en-US" sz="1867" i="1">
                                      <a:latin typeface="Cambria Math" panose="02040503050406030204" pitchFamily="18" charset="0"/>
                                    </a:rPr>
                                  </m:ctrlPr>
                                </m:dPr>
                                <m:e>
                                  <m:r>
                                    <a:rPr lang="en-US" sz="1867" i="1">
                                      <a:latin typeface="Cambria Math" panose="02040503050406030204" pitchFamily="18" charset="0"/>
                                    </a:rPr>
                                    <m:t>1−</m:t>
                                  </m:r>
                                  <m:r>
                                    <a:rPr lang="en-US" sz="1867" i="1">
                                      <a:latin typeface="Cambria Math" panose="02040503050406030204" pitchFamily="18" charset="0"/>
                                    </a:rPr>
                                    <m:t>𝜎</m:t>
                                  </m:r>
                                  <m:d>
                                    <m:dPr>
                                      <m:ctrlPr>
                                        <a:rPr lang="en-US" sz="1867" i="1">
                                          <a:latin typeface="Cambria Math" panose="02040503050406030204" pitchFamily="18" charset="0"/>
                                        </a:rPr>
                                      </m:ctrlPr>
                                    </m:dPr>
                                    <m:e>
                                      <m:r>
                                        <a:rPr lang="en-US" sz="1867" i="1">
                                          <a:latin typeface="Cambria Math" panose="02040503050406030204" pitchFamily="18" charset="0"/>
                                        </a:rPr>
                                        <m:t>𝑧</m:t>
                                      </m:r>
                                      <m:r>
                                        <a:rPr lang="en-US" sz="1867" i="1" baseline="-25000">
                                          <a:latin typeface="Cambria Math" panose="02040503050406030204" pitchFamily="18" charset="0"/>
                                        </a:rPr>
                                        <m:t>𝑖</m:t>
                                      </m:r>
                                    </m:e>
                                  </m:d>
                                </m:e>
                              </m:d>
                            </m:e>
                          </m:func>
                        </m:e>
                      </m:nary>
                    </m:oMath>
                  </m:oMathPara>
                </a14:m>
                <a:endParaRPr lang="en-US" sz="1867" dirty="0">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13B3C2F1-772D-6C4A-9790-4984EBAF4437}"/>
                  </a:ext>
                </a:extLst>
              </p:cNvPr>
              <p:cNvSpPr txBox="1">
                <a:spLocks noRot="1" noChangeAspect="1" noMove="1" noResize="1" noEditPoints="1" noAdjustHandles="1" noChangeArrowheads="1" noChangeShapeType="1" noTextEdit="1"/>
              </p:cNvSpPr>
              <p:nvPr/>
            </p:nvSpPr>
            <p:spPr>
              <a:xfrm>
                <a:off x="590544" y="4312479"/>
                <a:ext cx="4513793" cy="2049215"/>
              </a:xfrm>
              <a:prstGeom prst="rect">
                <a:avLst/>
              </a:prstGeom>
              <a:blipFill>
                <a:blip r:embed="rId7"/>
                <a:stretch>
                  <a:fillRect l="-12640" t="-1227" r="-562" b="-66871"/>
                </a:stretch>
              </a:blipFill>
            </p:spPr>
            <p:txBody>
              <a:bodyPr/>
              <a:lstStyle/>
              <a:p>
                <a:r>
                  <a:rPr lang="en-US">
                    <a:noFill/>
                  </a:rPr>
                  <a:t> </a:t>
                </a:r>
              </a:p>
            </p:txBody>
          </p:sp>
        </mc:Fallback>
      </mc:AlternateContent>
      <p:sp>
        <p:nvSpPr>
          <p:cNvPr id="7" name="Left Brace 6">
            <a:extLst>
              <a:ext uri="{FF2B5EF4-FFF2-40B4-BE49-F238E27FC236}">
                <a16:creationId xmlns:a16="http://schemas.microsoft.com/office/drawing/2014/main" id="{8BF72274-B998-EF4E-91CD-98B1230CD3CD}"/>
              </a:ext>
            </a:extLst>
          </p:cNvPr>
          <p:cNvSpPr/>
          <p:nvPr/>
        </p:nvSpPr>
        <p:spPr>
          <a:xfrm rot="10800000">
            <a:off x="5078177" y="5549245"/>
            <a:ext cx="197116" cy="743872"/>
          </a:xfrm>
          <a:prstGeom prst="leftBrace">
            <a:avLst/>
          </a:prstGeom>
          <a:ln w="19050">
            <a:solidFill>
              <a:schemeClr val="accent2"/>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2400" dirty="0"/>
          </a:p>
        </p:txBody>
      </p:sp>
      <p:sp>
        <p:nvSpPr>
          <p:cNvPr id="8" name="TextBox 7">
            <a:extLst>
              <a:ext uri="{FF2B5EF4-FFF2-40B4-BE49-F238E27FC236}">
                <a16:creationId xmlns:a16="http://schemas.microsoft.com/office/drawing/2014/main" id="{05AABF21-82C8-E948-B581-33FE00BFC0AA}"/>
              </a:ext>
            </a:extLst>
          </p:cNvPr>
          <p:cNvSpPr txBox="1"/>
          <p:nvPr/>
        </p:nvSpPr>
        <p:spPr>
          <a:xfrm>
            <a:off x="5297802" y="5428740"/>
            <a:ext cx="6764005" cy="954300"/>
          </a:xfrm>
          <a:prstGeom prst="rect">
            <a:avLst/>
          </a:prstGeom>
          <a:noFill/>
        </p:spPr>
        <p:txBody>
          <a:bodyPr wrap="square" rtlCol="0">
            <a:spAutoFit/>
          </a:bodyPr>
          <a:lstStyle/>
          <a:p>
            <a:r>
              <a:rPr lang="en-US" sz="1867" dirty="0">
                <a:solidFill>
                  <a:schemeClr val="accent2"/>
                </a:solidFill>
                <a:latin typeface="Cambria Math" panose="02040503050406030204" pitchFamily="18" charset="0"/>
              </a:rPr>
              <a:t>This is called the </a:t>
            </a:r>
            <a:r>
              <a:rPr lang="en-US" sz="1867" i="1" dirty="0">
                <a:solidFill>
                  <a:schemeClr val="accent2"/>
                </a:solidFill>
                <a:latin typeface="Cambria Math" panose="02040503050406030204" pitchFamily="18" charset="0"/>
              </a:rPr>
              <a:t>cross-entropy loss.</a:t>
            </a:r>
          </a:p>
          <a:p>
            <a:r>
              <a:rPr lang="en-US" sz="1867" dirty="0">
                <a:solidFill>
                  <a:schemeClr val="accent2"/>
                </a:solidFill>
                <a:latin typeface="Cambria Math" panose="02040503050406030204" pitchFamily="18" charset="0"/>
              </a:rPr>
              <a:t>We are looking for parameters that make it as small as possible.</a:t>
            </a:r>
          </a:p>
          <a:p>
            <a:r>
              <a:rPr lang="en-US" sz="1867" dirty="0">
                <a:solidFill>
                  <a:schemeClr val="accent2"/>
                </a:solidFill>
                <a:latin typeface="Cambria Math" panose="02040503050406030204" pitchFamily="18" charset="0"/>
              </a:rPr>
              <a:t>It is used for </a:t>
            </a:r>
            <a:r>
              <a:rPr lang="en-US" sz="1867" i="1" dirty="0">
                <a:solidFill>
                  <a:schemeClr val="accent2"/>
                </a:solidFill>
                <a:latin typeface="Cambria Math" panose="02040503050406030204" pitchFamily="18" charset="0"/>
              </a:rPr>
              <a:t>all</a:t>
            </a:r>
            <a:r>
              <a:rPr lang="en-US" sz="1867" dirty="0">
                <a:solidFill>
                  <a:schemeClr val="accent2"/>
                </a:solidFill>
                <a:latin typeface="Cambria Math" panose="02040503050406030204" pitchFamily="18" charset="0"/>
              </a:rPr>
              <a:t> the prediction tasks we consider in this course.</a:t>
            </a:r>
          </a:p>
        </p:txBody>
      </p:sp>
      <p:pic>
        <p:nvPicPr>
          <p:cNvPr id="9" name="Picture 8">
            <a:extLst>
              <a:ext uri="{FF2B5EF4-FFF2-40B4-BE49-F238E27FC236}">
                <a16:creationId xmlns:a16="http://schemas.microsoft.com/office/drawing/2014/main" id="{679F02A6-FA7C-6B4A-B803-B844144F7FF7}"/>
              </a:ext>
            </a:extLst>
          </p:cNvPr>
          <p:cNvPicPr>
            <a:picLocks noChangeAspect="1"/>
          </p:cNvPicPr>
          <p:nvPr/>
        </p:nvPicPr>
        <p:blipFill>
          <a:blip r:embed="rId8"/>
          <a:stretch>
            <a:fillRect/>
          </a:stretch>
        </p:blipFill>
        <p:spPr>
          <a:xfrm>
            <a:off x="5761121" y="1058559"/>
            <a:ext cx="5643899" cy="3762600"/>
          </a:xfrm>
          <a:prstGeom prst="rect">
            <a:avLst/>
          </a:prstGeom>
        </p:spPr>
      </p:pic>
      <p:pic>
        <p:nvPicPr>
          <p:cNvPr id="2" name="Audio 1">
            <a:hlinkClick r:id="" action="ppaction://media"/>
            <a:extLst>
              <a:ext uri="{FF2B5EF4-FFF2-40B4-BE49-F238E27FC236}">
                <a16:creationId xmlns:a16="http://schemas.microsoft.com/office/drawing/2014/main" id="{1ABF462A-E5A6-2748-86B2-F9DB9F17B78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61557005"/>
      </p:ext>
    </p:extLst>
  </p:cSld>
  <p:clrMapOvr>
    <a:masterClrMapping/>
  </p:clrMapOvr>
  <mc:AlternateContent xmlns:mc="http://schemas.openxmlformats.org/markup-compatibility/2006">
    <mc:Choice xmlns:p14="http://schemas.microsoft.com/office/powerpoint/2010/main" Requires="p14">
      <p:transition spd="slow" p14:dur="2000" advTm="49551"/>
    </mc:Choice>
    <mc:Fallback>
      <p:transition spd="slow" advTm="495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B69B4-1C95-F04C-BC05-01DF0F8DB235}"/>
              </a:ext>
            </a:extLst>
          </p:cNvPr>
          <p:cNvSpPr>
            <a:spLocks noGrp="1"/>
          </p:cNvSpPr>
          <p:nvPr>
            <p:ph type="title"/>
          </p:nvPr>
        </p:nvSpPr>
        <p:spPr/>
        <p:txBody>
          <a:bodyPr/>
          <a:lstStyle/>
          <a:p>
            <a:r>
              <a:rPr lang="en-US" i="1" dirty="0"/>
              <a:t>How</a:t>
            </a:r>
            <a:r>
              <a:rPr lang="en-US" dirty="0"/>
              <a:t> do we minimize the loss?</a:t>
            </a:r>
            <a:endParaRPr lang="en-US" i="1" dirty="0"/>
          </a:p>
        </p:txBody>
      </p:sp>
      <p:sp>
        <p:nvSpPr>
          <p:cNvPr id="3" name="Content Placeholder 2">
            <a:extLst>
              <a:ext uri="{FF2B5EF4-FFF2-40B4-BE49-F238E27FC236}">
                <a16:creationId xmlns:a16="http://schemas.microsoft.com/office/drawing/2014/main" id="{B71C0BD0-B269-FF4E-B67A-81E3AC434DA4}"/>
              </a:ext>
            </a:extLst>
          </p:cNvPr>
          <p:cNvSpPr>
            <a:spLocks noGrp="1"/>
          </p:cNvSpPr>
          <p:nvPr>
            <p:ph idx="1"/>
          </p:nvPr>
        </p:nvSpPr>
        <p:spPr/>
        <p:txBody>
          <a:bodyPr>
            <a:normAutofit/>
          </a:bodyPr>
          <a:lstStyle/>
          <a:p>
            <a:r>
              <a:rPr lang="en-US" sz="3200" dirty="0"/>
              <a:t>The cross-entropy loss just tells us </a:t>
            </a:r>
            <a:r>
              <a:rPr lang="en-US" sz="3200" i="1" dirty="0"/>
              <a:t>what</a:t>
            </a:r>
            <a:r>
              <a:rPr lang="en-US" sz="3200" dirty="0"/>
              <a:t> quantity we should be minimizing</a:t>
            </a:r>
          </a:p>
          <a:p>
            <a:endParaRPr lang="en-US" sz="3200" dirty="0"/>
          </a:p>
          <a:p>
            <a:r>
              <a:rPr lang="en-US" sz="3200" dirty="0"/>
              <a:t>In some cases (e.g. linear regression), we can solve for the minimum directly</a:t>
            </a:r>
          </a:p>
          <a:p>
            <a:endParaRPr lang="en-US" sz="3200" dirty="0"/>
          </a:p>
          <a:p>
            <a:r>
              <a:rPr lang="en-US" sz="3200" dirty="0"/>
              <a:t>But, we’d like to have an approach that works even for very complex models</a:t>
            </a:r>
          </a:p>
        </p:txBody>
      </p:sp>
      <p:pic>
        <p:nvPicPr>
          <p:cNvPr id="4" name="Audio 3">
            <a:hlinkClick r:id="" action="ppaction://media"/>
            <a:extLst>
              <a:ext uri="{FF2B5EF4-FFF2-40B4-BE49-F238E27FC236}">
                <a16:creationId xmlns:a16="http://schemas.microsoft.com/office/drawing/2014/main" id="{9F5204AF-A4DA-FD4F-9720-D1F075D62B9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19338339"/>
      </p:ext>
    </p:extLst>
  </p:cSld>
  <p:clrMapOvr>
    <a:masterClrMapping/>
  </p:clrMapOvr>
  <mc:AlternateContent xmlns:mc="http://schemas.openxmlformats.org/markup-compatibility/2006">
    <mc:Choice xmlns:p14="http://schemas.microsoft.com/office/powerpoint/2010/main" Requires="p14">
      <p:transition spd="slow" p14:dur="2000" advTm="20245"/>
    </mc:Choice>
    <mc:Fallback>
      <p:transition spd="slow" advTm="202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89BB7-720B-E641-9EA4-E10DD522EEF8}"/>
              </a:ext>
            </a:extLst>
          </p:cNvPr>
          <p:cNvSpPr>
            <a:spLocks noGrp="1"/>
          </p:cNvSpPr>
          <p:nvPr>
            <p:ph type="title"/>
          </p:nvPr>
        </p:nvSpPr>
        <p:spPr/>
        <p:txBody>
          <a:bodyPr>
            <a:noAutofit/>
          </a:bodyPr>
          <a:lstStyle/>
          <a:p>
            <a:r>
              <a:rPr lang="en-US" sz="4800" dirty="0"/>
              <a:t>Strategy: determine how small changes in parameters affect the loss</a:t>
            </a:r>
          </a:p>
        </p:txBody>
      </p:sp>
      <p:pic>
        <p:nvPicPr>
          <p:cNvPr id="4" name="Picture 3">
            <a:extLst>
              <a:ext uri="{FF2B5EF4-FFF2-40B4-BE49-F238E27FC236}">
                <a16:creationId xmlns:a16="http://schemas.microsoft.com/office/drawing/2014/main" id="{AB383F67-9FD1-394B-A2D3-83F03790909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74371" y="2130913"/>
            <a:ext cx="9443259" cy="4200836"/>
          </a:xfrm>
          <a:prstGeom prst="rect">
            <a:avLst/>
          </a:prstGeom>
          <a:ln>
            <a:solidFill>
              <a:schemeClr val="tx1"/>
            </a:solidFill>
          </a:ln>
        </p:spPr>
      </p:pic>
      <p:pic>
        <p:nvPicPr>
          <p:cNvPr id="3" name="Audio 2">
            <a:hlinkClick r:id="" action="ppaction://media"/>
            <a:extLst>
              <a:ext uri="{FF2B5EF4-FFF2-40B4-BE49-F238E27FC236}">
                <a16:creationId xmlns:a16="http://schemas.microsoft.com/office/drawing/2014/main" id="{7E6C5B68-2E50-E545-A8B4-944CC54ABB0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20809134"/>
      </p:ext>
    </p:extLst>
  </p:cSld>
  <p:clrMapOvr>
    <a:masterClrMapping/>
  </p:clrMapOvr>
  <mc:AlternateContent xmlns:mc="http://schemas.openxmlformats.org/markup-compatibility/2006">
    <mc:Choice xmlns:p14="http://schemas.microsoft.com/office/powerpoint/2010/main" Requires="p14">
      <p:transition spd="slow" p14:dur="2000" advTm="33200"/>
    </mc:Choice>
    <mc:Fallback>
      <p:transition spd="slow" advTm="332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383061"/>
                <a:ext cx="10904621" cy="5960913"/>
              </a:xfrm>
            </p:spPr>
            <p:txBody>
              <a:bodyPr>
                <a:normAutofit/>
              </a:bodyPr>
              <a:lstStyle/>
              <a:p>
                <a:pPr marL="0" indent="0">
                  <a:buNone/>
                </a:pPr>
                <a:r>
                  <a:rPr lang="en-US" i="1" u="sng" dirty="0">
                    <a:solidFill>
                      <a:schemeClr val="accent1">
                        <a:lumMod val="75000"/>
                      </a:schemeClr>
                    </a:solidFill>
                  </a:rPr>
                  <a:t>Learning</a:t>
                </a:r>
                <a:r>
                  <a:rPr lang="en-US" u="sng" dirty="0">
                    <a:solidFill>
                      <a:schemeClr val="accent1">
                        <a:lumMod val="75000"/>
                      </a:schemeClr>
                    </a:solidFill>
                  </a:rPr>
                  <a:t> (or </a:t>
                </a:r>
                <a:r>
                  <a:rPr lang="en-US" i="1" u="sng" dirty="0">
                    <a:solidFill>
                      <a:schemeClr val="accent1">
                        <a:lumMod val="75000"/>
                      </a:schemeClr>
                    </a:solidFill>
                  </a:rPr>
                  <a:t>training</a:t>
                </a:r>
                <a:r>
                  <a:rPr lang="en-US" u="sng" dirty="0">
                    <a:solidFill>
                      <a:schemeClr val="accent1">
                        <a:lumMod val="75000"/>
                      </a:schemeClr>
                    </a:solidFill>
                  </a:rPr>
                  <a:t>) our model means</a:t>
                </a:r>
                <a:r>
                  <a:rPr lang="en-US" dirty="0">
                    <a:solidFill>
                      <a:schemeClr val="accent1">
                        <a:lumMod val="75000"/>
                      </a:schemeClr>
                    </a:solidFill>
                  </a:rPr>
                  <a:t>:</a:t>
                </a:r>
              </a:p>
              <a:p>
                <a:pPr marL="0" indent="0">
                  <a:buNone/>
                </a:pPr>
                <a:endParaRPr lang="en-US" dirty="0">
                  <a:solidFill>
                    <a:schemeClr val="accent1">
                      <a:lumMod val="75000"/>
                    </a:schemeClr>
                  </a:solidFill>
                </a:endParaRPr>
              </a:p>
              <a:p>
                <a:pPr marL="0" indent="0">
                  <a:buNone/>
                </a:pPr>
                <a:r>
                  <a:rPr lang="en-US" dirty="0">
                    <a:solidFill>
                      <a:schemeClr val="accent1">
                        <a:lumMod val="75000"/>
                      </a:schemeClr>
                    </a:solidFill>
                  </a:rPr>
                  <a:t>-&gt; Finding specific values of our model parameters that predict </a:t>
                </a:r>
                <a14:m>
                  <m:oMath xmlns:m="http://schemas.openxmlformats.org/officeDocument/2006/math">
                    <m:r>
                      <a:rPr lang="en-US" i="1" dirty="0" smtClean="0">
                        <a:solidFill>
                          <a:schemeClr val="accent1">
                            <a:lumMod val="75000"/>
                          </a:schemeClr>
                        </a:solidFill>
                        <a:latin typeface="Cambria Math" panose="02040503050406030204" pitchFamily="18" charset="0"/>
                      </a:rPr>
                      <m:t>𝑦</m:t>
                    </m:r>
                  </m:oMath>
                </a14:m>
                <a:r>
                  <a:rPr lang="en-US" dirty="0">
                    <a:solidFill>
                      <a:schemeClr val="accent1">
                        <a:lumMod val="75000"/>
                      </a:schemeClr>
                    </a:solidFill>
                  </a:rPr>
                  <a:t> effectively from </a:t>
                </a:r>
                <a14:m>
                  <m:oMath xmlns:m="http://schemas.openxmlformats.org/officeDocument/2006/math">
                    <m:r>
                      <a:rPr lang="en-US" i="1" dirty="0" smtClean="0">
                        <a:solidFill>
                          <a:schemeClr val="accent1">
                            <a:lumMod val="75000"/>
                          </a:schemeClr>
                        </a:solidFill>
                        <a:latin typeface="Cambria Math" panose="02040503050406030204" pitchFamily="18" charset="0"/>
                      </a:rPr>
                      <m:t>𝑥</m:t>
                    </m:r>
                  </m:oMath>
                </a14:m>
                <a:r>
                  <a:rPr lang="en-US" dirty="0">
                    <a:solidFill>
                      <a:schemeClr val="accent1">
                        <a:lumMod val="75000"/>
                      </a:schemeClr>
                    </a:solidFill>
                  </a:rPr>
                  <a:t> in our training set</a:t>
                </a:r>
              </a:p>
              <a:p>
                <a:pPr marL="0" indent="0">
                  <a:buNone/>
                </a:pPr>
                <a:endParaRPr lang="en-US" u="sng" dirty="0">
                  <a:solidFill>
                    <a:schemeClr val="accent1">
                      <a:lumMod val="75000"/>
                    </a:schemeClr>
                  </a:solidFill>
                </a:endParaRPr>
              </a:p>
              <a:p>
                <a:pPr marL="0" indent="0">
                  <a:buNone/>
                </a:pPr>
                <a:r>
                  <a:rPr lang="en-US" u="sng" dirty="0">
                    <a:solidFill>
                      <a:schemeClr val="accent1">
                        <a:lumMod val="75000"/>
                      </a:schemeClr>
                    </a:solidFill>
                  </a:rPr>
                  <a:t>What do we mean by “predict </a:t>
                </a:r>
                <a14:m>
                  <m:oMath xmlns:m="http://schemas.openxmlformats.org/officeDocument/2006/math">
                    <m:r>
                      <a:rPr lang="en-US" i="1" u="sng" dirty="0" smtClean="0">
                        <a:solidFill>
                          <a:schemeClr val="accent1">
                            <a:lumMod val="75000"/>
                          </a:schemeClr>
                        </a:solidFill>
                        <a:latin typeface="Cambria Math" panose="02040503050406030204" pitchFamily="18" charset="0"/>
                      </a:rPr>
                      <m:t>𝑦</m:t>
                    </m:r>
                  </m:oMath>
                </a14:m>
                <a:r>
                  <a:rPr lang="en-US" u="sng" dirty="0">
                    <a:solidFill>
                      <a:schemeClr val="accent1">
                        <a:lumMod val="75000"/>
                      </a:schemeClr>
                    </a:solidFill>
                  </a:rPr>
                  <a:t> effectively”?</a:t>
                </a:r>
              </a:p>
              <a:p>
                <a:pPr marL="0" indent="0">
                  <a:buNone/>
                </a:pPr>
                <a:endParaRPr lang="en-US" dirty="0">
                  <a:solidFill>
                    <a:schemeClr val="accent1">
                      <a:lumMod val="75000"/>
                    </a:schemeClr>
                  </a:solidFill>
                </a:endParaRPr>
              </a:p>
              <a:p>
                <a:pPr marL="0" indent="0">
                  <a:buNone/>
                </a:pPr>
                <a:r>
                  <a:rPr lang="en-US" dirty="0">
                    <a:solidFill>
                      <a:schemeClr val="accent1">
                        <a:lumMod val="75000"/>
                      </a:schemeClr>
                    </a:solidFill>
                  </a:rPr>
                  <a:t>-&gt; We need a number that measures how well we’re predicting </a:t>
                </a:r>
                <a14:m>
                  <m:oMath xmlns:m="http://schemas.openxmlformats.org/officeDocument/2006/math">
                    <m:r>
                      <a:rPr lang="en-US" i="1" dirty="0" smtClean="0">
                        <a:solidFill>
                          <a:schemeClr val="accent1">
                            <a:lumMod val="75000"/>
                          </a:schemeClr>
                        </a:solidFill>
                        <a:latin typeface="Cambria Math" panose="02040503050406030204" pitchFamily="18" charset="0"/>
                      </a:rPr>
                      <m:t>𝑦</m:t>
                    </m:r>
                  </m:oMath>
                </a14:m>
                <a:endParaRPr lang="en-US" dirty="0">
                  <a:solidFill>
                    <a:schemeClr val="accent1">
                      <a:lumMod val="75000"/>
                    </a:schemeClr>
                  </a:solidFill>
                </a:endParaRPr>
              </a:p>
              <a:p>
                <a:pPr marL="0" indent="0">
                  <a:buNone/>
                </a:pPr>
                <a:r>
                  <a:rPr lang="en-US" dirty="0">
                    <a:solidFill>
                      <a:schemeClr val="accent1">
                        <a:lumMod val="75000"/>
                      </a:schemeClr>
                    </a:solidFill>
                  </a:rPr>
                  <a:t>-&gt; Then, we can set our parameters to the specific values that are best, according to this number</a:t>
                </a:r>
              </a:p>
              <a:p>
                <a:pPr marL="0" indent="0">
                  <a:buNone/>
                </a:pPr>
                <a:r>
                  <a:rPr lang="en-US" dirty="0">
                    <a:solidFill>
                      <a:schemeClr val="accent1">
                        <a:lumMod val="75000"/>
                      </a:schemeClr>
                    </a:solidFill>
                  </a:rPr>
                  <a:t>-&gt; We call this number the “loss”, and try to find parameters that minimize it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383061"/>
                <a:ext cx="10904621" cy="5960913"/>
              </a:xfrm>
              <a:blipFill>
                <a:blip r:embed="rId5"/>
                <a:stretch>
                  <a:fillRect l="-1281" t="-1702"/>
                </a:stretch>
              </a:blipFill>
            </p:spPr>
            <p:txBody>
              <a:bodyPr/>
              <a:lstStyle/>
              <a:p>
                <a:r>
                  <a:rPr lang="en-US">
                    <a:noFill/>
                  </a:rPr>
                  <a:t> </a:t>
                </a:r>
              </a:p>
            </p:txBody>
          </p:sp>
        </mc:Fallback>
      </mc:AlternateContent>
      <p:pic>
        <p:nvPicPr>
          <p:cNvPr id="5" name="Audio 4">
            <a:hlinkClick r:id="" action="ppaction://media"/>
            <a:extLst>
              <a:ext uri="{FF2B5EF4-FFF2-40B4-BE49-F238E27FC236}">
                <a16:creationId xmlns:a16="http://schemas.microsoft.com/office/drawing/2014/main" id="{8C966A54-90AD-8A47-9F7C-E1B1932BDE0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45422645"/>
      </p:ext>
    </p:extLst>
  </p:cSld>
  <p:clrMapOvr>
    <a:masterClrMapping/>
  </p:clrMapOvr>
  <mc:AlternateContent xmlns:mc="http://schemas.openxmlformats.org/markup-compatibility/2006">
    <mc:Choice xmlns:p14="http://schemas.microsoft.com/office/powerpoint/2010/main" Requires="p14">
      <p:transition spd="slow" p14:dur="2000" advTm="76215"/>
    </mc:Choice>
    <mc:Fallback>
      <p:transition spd="slow" advTm="762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89BB7-720B-E641-9EA4-E10DD522EEF8}"/>
              </a:ext>
            </a:extLst>
          </p:cNvPr>
          <p:cNvSpPr>
            <a:spLocks noGrp="1"/>
          </p:cNvSpPr>
          <p:nvPr>
            <p:ph type="title"/>
          </p:nvPr>
        </p:nvSpPr>
        <p:spPr>
          <a:xfrm>
            <a:off x="1" y="385612"/>
            <a:ext cx="12191999" cy="1325563"/>
          </a:xfrm>
        </p:spPr>
        <p:txBody>
          <a:bodyPr>
            <a:noAutofit/>
          </a:bodyPr>
          <a:lstStyle/>
          <a:p>
            <a:pPr algn="ctr"/>
            <a:r>
              <a:rPr lang="en-US" sz="4267" dirty="0"/>
              <a:t>How does changing a parameter change the loss?</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3181D22D-91DE-D745-874D-4C726416445D}"/>
                  </a:ext>
                </a:extLst>
              </p:cNvPr>
              <p:cNvSpPr txBox="1"/>
              <p:nvPr/>
            </p:nvSpPr>
            <p:spPr>
              <a:xfrm>
                <a:off x="838200" y="2875695"/>
                <a:ext cx="4211781" cy="2431820"/>
              </a:xfrm>
              <a:prstGeom prst="rect">
                <a:avLst/>
              </a:prstGeom>
              <a:noFill/>
            </p:spPr>
            <p:txBody>
              <a:bodyPr wrap="square" rtlCol="0">
                <a:spAutoFit/>
              </a:bodyPr>
              <a:lstStyle/>
              <a:p>
                <a:pPr>
                  <a:spcAft>
                    <a:spcPts val="1600"/>
                  </a:spcAft>
                </a:pPr>
                <a:r>
                  <a:rPr lang="en-US" sz="1867" dirty="0"/>
                  <a:t>If we change any parameter – let’s say </a:t>
                </a:r>
                <a14:m>
                  <m:oMath xmlns:m="http://schemas.openxmlformats.org/officeDocument/2006/math">
                    <m:sSub>
                      <m:sSubPr>
                        <m:ctrlPr>
                          <a:rPr lang="en-US" sz="1867" i="1" dirty="0">
                            <a:latin typeface="Cambria Math" panose="02040503050406030204" pitchFamily="18" charset="0"/>
                          </a:rPr>
                        </m:ctrlPr>
                      </m:sSubPr>
                      <m:e>
                        <m:r>
                          <a:rPr lang="en-US" sz="1867" i="1" dirty="0">
                            <a:latin typeface="Cambria Math" panose="02040503050406030204" pitchFamily="18" charset="0"/>
                          </a:rPr>
                          <m:t>𝑏</m:t>
                        </m:r>
                      </m:e>
                      <m:sub>
                        <m:r>
                          <a:rPr lang="en-US" sz="1867" i="1" dirty="0">
                            <a:latin typeface="Cambria Math" panose="02040503050406030204" pitchFamily="18" charset="0"/>
                          </a:rPr>
                          <m:t>1</m:t>
                        </m:r>
                      </m:sub>
                    </m:sSub>
                  </m:oMath>
                </a14:m>
                <a:r>
                  <a:rPr lang="en-US" sz="1867" dirty="0"/>
                  <a:t> – it will change:</a:t>
                </a:r>
              </a:p>
              <a:p>
                <a:pPr marL="380990" indent="-380990">
                  <a:spcAft>
                    <a:spcPts val="1600"/>
                  </a:spcAft>
                  <a:buFont typeface="Arial" panose="020B0604020202020204" pitchFamily="34" charset="0"/>
                  <a:buChar char="•"/>
                </a:pPr>
                <a:r>
                  <a:rPr lang="en-US" sz="1867" dirty="0"/>
                  <a:t> </a:t>
                </a:r>
                <a14:m>
                  <m:oMath xmlns:m="http://schemas.openxmlformats.org/officeDocument/2006/math">
                    <m:sSub>
                      <m:sSubPr>
                        <m:ctrlPr>
                          <a:rPr lang="en-US" sz="1867" i="1" dirty="0">
                            <a:latin typeface="Cambria Math" panose="02040503050406030204" pitchFamily="18" charset="0"/>
                          </a:rPr>
                        </m:ctrlPr>
                      </m:sSubPr>
                      <m:e>
                        <m:r>
                          <a:rPr lang="en-US" sz="1867" i="1" dirty="0">
                            <a:latin typeface="Cambria Math" panose="02040503050406030204" pitchFamily="18" charset="0"/>
                          </a:rPr>
                          <m:t>𝑧</m:t>
                        </m:r>
                      </m:e>
                      <m:sub>
                        <m:r>
                          <a:rPr lang="en-US" sz="1867" i="1" dirty="0">
                            <a:latin typeface="Cambria Math" panose="02040503050406030204" pitchFamily="18" charset="0"/>
                          </a:rPr>
                          <m:t>𝑖</m:t>
                        </m:r>
                      </m:sub>
                    </m:sSub>
                  </m:oMath>
                </a14:m>
                <a:r>
                  <a:rPr lang="en-US" sz="1867" dirty="0"/>
                  <a:t> (for each patient </a:t>
                </a:r>
                <a14:m>
                  <m:oMath xmlns:m="http://schemas.openxmlformats.org/officeDocument/2006/math">
                    <m:r>
                      <a:rPr lang="en-US" sz="1867" i="1" dirty="0">
                        <a:latin typeface="Cambria Math" panose="02040503050406030204" pitchFamily="18" charset="0"/>
                      </a:rPr>
                      <m:t>𝑖</m:t>
                    </m:r>
                  </m:oMath>
                </a14:m>
                <a:r>
                  <a:rPr lang="en-US" sz="1867" dirty="0"/>
                  <a:t>)</a:t>
                </a:r>
              </a:p>
              <a:p>
                <a:pPr marL="380990" indent="-380990">
                  <a:spcAft>
                    <a:spcPts val="1600"/>
                  </a:spcAft>
                  <a:buFont typeface="Arial" panose="020B0604020202020204" pitchFamily="34" charset="0"/>
                  <a:buChar char="•"/>
                </a:pPr>
                <a:r>
                  <a:rPr lang="en-US" sz="1867" dirty="0"/>
                  <a:t>which in turn affects </a:t>
                </a:r>
                <a14:m>
                  <m:oMath xmlns:m="http://schemas.openxmlformats.org/officeDocument/2006/math">
                    <m:sSub>
                      <m:sSubPr>
                        <m:ctrlPr>
                          <a:rPr lang="en-US" sz="1867" i="1" dirty="0">
                            <a:latin typeface="Cambria Math" panose="02040503050406030204" pitchFamily="18" charset="0"/>
                          </a:rPr>
                        </m:ctrlPr>
                      </m:sSubPr>
                      <m:e>
                        <m:r>
                          <a:rPr lang="en-US" sz="1867" i="1" dirty="0">
                            <a:latin typeface="Cambria Math" panose="02040503050406030204" pitchFamily="18" charset="0"/>
                          </a:rPr>
                          <m:t>𝑝</m:t>
                        </m:r>
                      </m:e>
                      <m:sub>
                        <m:r>
                          <a:rPr lang="en-US" sz="1867" i="1" dirty="0">
                            <a:latin typeface="Cambria Math" panose="02040503050406030204" pitchFamily="18" charset="0"/>
                          </a:rPr>
                          <m:t>𝑖</m:t>
                        </m:r>
                      </m:sub>
                    </m:sSub>
                  </m:oMath>
                </a14:m>
                <a:r>
                  <a:rPr lang="en-US" sz="1867" dirty="0"/>
                  <a:t> (for each patient </a:t>
                </a:r>
                <a14:m>
                  <m:oMath xmlns:m="http://schemas.openxmlformats.org/officeDocument/2006/math">
                    <m:r>
                      <a:rPr lang="en-US" sz="1867" i="1" dirty="0">
                        <a:latin typeface="Cambria Math" panose="02040503050406030204" pitchFamily="18" charset="0"/>
                      </a:rPr>
                      <m:t>𝑖</m:t>
                    </m:r>
                  </m:oMath>
                </a14:m>
                <a:r>
                  <a:rPr lang="en-US" sz="1867" dirty="0"/>
                  <a:t>)</a:t>
                </a:r>
              </a:p>
              <a:p>
                <a:pPr marL="380990" indent="-380990">
                  <a:spcAft>
                    <a:spcPts val="1600"/>
                  </a:spcAft>
                  <a:buFont typeface="Arial" panose="020B0604020202020204" pitchFamily="34" charset="0"/>
                  <a:buChar char="•"/>
                </a:pPr>
                <a:r>
                  <a:rPr lang="en-US" sz="1867" dirty="0"/>
                  <a:t>Which affects the loss</a:t>
                </a:r>
              </a:p>
            </p:txBody>
          </p:sp>
        </mc:Choice>
        <mc:Fallback>
          <p:sp>
            <p:nvSpPr>
              <p:cNvPr id="5" name="TextBox 4">
                <a:extLst>
                  <a:ext uri="{FF2B5EF4-FFF2-40B4-BE49-F238E27FC236}">
                    <a16:creationId xmlns:a16="http://schemas.microsoft.com/office/drawing/2014/main" id="{3181D22D-91DE-D745-874D-4C726416445D}"/>
                  </a:ext>
                </a:extLst>
              </p:cNvPr>
              <p:cNvSpPr txBox="1">
                <a:spLocks noRot="1" noChangeAspect="1" noMove="1" noResize="1" noEditPoints="1" noAdjustHandles="1" noChangeArrowheads="1" noChangeShapeType="1" noTextEdit="1"/>
              </p:cNvSpPr>
              <p:nvPr/>
            </p:nvSpPr>
            <p:spPr>
              <a:xfrm>
                <a:off x="838200" y="2875695"/>
                <a:ext cx="4211781" cy="2431820"/>
              </a:xfrm>
              <a:prstGeom prst="rect">
                <a:avLst/>
              </a:prstGeom>
              <a:blipFill>
                <a:blip r:embed="rId5"/>
                <a:stretch>
                  <a:fillRect l="-1506" t="-518" b="-310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8F70FA5-3DB0-104C-A992-D9615D1CA4C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16551" y="2403998"/>
            <a:ext cx="4737831" cy="3405609"/>
          </a:xfrm>
          <a:prstGeom prst="rect">
            <a:avLst/>
          </a:prstGeom>
        </p:spPr>
      </p:pic>
      <p:pic>
        <p:nvPicPr>
          <p:cNvPr id="4" name="Audio 3">
            <a:hlinkClick r:id="" action="ppaction://media"/>
            <a:extLst>
              <a:ext uri="{FF2B5EF4-FFF2-40B4-BE49-F238E27FC236}">
                <a16:creationId xmlns:a16="http://schemas.microsoft.com/office/drawing/2014/main" id="{C6C60793-3226-3247-80AC-3A460F32B86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484713797"/>
      </p:ext>
    </p:extLst>
  </p:cSld>
  <p:clrMapOvr>
    <a:masterClrMapping/>
  </p:clrMapOvr>
  <mc:AlternateContent xmlns:mc="http://schemas.openxmlformats.org/markup-compatibility/2006">
    <mc:Choice xmlns:p14="http://schemas.microsoft.com/office/powerpoint/2010/main" Requires="p14">
      <p:transition spd="slow" p14:dur="2000" advTm="45123"/>
    </mc:Choice>
    <mc:Fallback>
      <p:transition spd="slow" advTm="451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94DDC9-A08B-5C41-A6D3-65EBD25B04AA}"/>
              </a:ext>
            </a:extLst>
          </p:cNvPr>
          <p:cNvPicPr>
            <a:picLocks noChangeAspect="1"/>
          </p:cNvPicPr>
          <p:nvPr/>
        </p:nvPicPr>
        <p:blipFill>
          <a:blip r:embed="rId5"/>
          <a:stretch>
            <a:fillRect/>
          </a:stretch>
        </p:blipFill>
        <p:spPr>
          <a:xfrm>
            <a:off x="5345893" y="1749441"/>
            <a:ext cx="6333067" cy="3962400"/>
          </a:xfrm>
          <a:prstGeom prst="rect">
            <a:avLst/>
          </a:prstGeom>
        </p:spPr>
      </p:pic>
      <p:sp>
        <p:nvSpPr>
          <p:cNvPr id="2" name="Title 1">
            <a:extLst>
              <a:ext uri="{FF2B5EF4-FFF2-40B4-BE49-F238E27FC236}">
                <a16:creationId xmlns:a16="http://schemas.microsoft.com/office/drawing/2014/main" id="{37589BB7-720B-E641-9EA4-E10DD522EEF8}"/>
              </a:ext>
            </a:extLst>
          </p:cNvPr>
          <p:cNvSpPr>
            <a:spLocks noGrp="1"/>
          </p:cNvSpPr>
          <p:nvPr>
            <p:ph type="title"/>
          </p:nvPr>
        </p:nvSpPr>
        <p:spPr/>
        <p:txBody>
          <a:bodyPr>
            <a:noAutofit/>
          </a:bodyPr>
          <a:lstStyle/>
          <a:p>
            <a:r>
              <a:rPr lang="en-US" sz="4800" dirty="0"/>
              <a:t>A chain of effects…</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3181D22D-91DE-D745-874D-4C726416445D}"/>
                  </a:ext>
                </a:extLst>
              </p:cNvPr>
              <p:cNvSpPr txBox="1"/>
              <p:nvPr/>
            </p:nvSpPr>
            <p:spPr>
              <a:xfrm>
                <a:off x="753687" y="2123569"/>
                <a:ext cx="4211781" cy="3846759"/>
              </a:xfrm>
              <a:prstGeom prst="rect">
                <a:avLst/>
              </a:prstGeom>
              <a:noFill/>
            </p:spPr>
            <p:txBody>
              <a:bodyPr wrap="square" rtlCol="0">
                <a:spAutoFit/>
              </a:bodyPr>
              <a:lstStyle/>
              <a:p>
                <a:pPr>
                  <a:spcAft>
                    <a:spcPts val="1600"/>
                  </a:spcAft>
                </a:pPr>
                <a:r>
                  <a:rPr lang="en-US" sz="1867" u="sng" dirty="0"/>
                  <a:t>We know:</a:t>
                </a:r>
              </a:p>
              <a:p>
                <a:pPr marL="457189" indent="-457189">
                  <a:spcAft>
                    <a:spcPts val="1600"/>
                  </a:spcAft>
                  <a:buFont typeface="Arial" panose="020B0604020202020204" pitchFamily="34" charset="0"/>
                  <a:buChar char="•"/>
                </a:pPr>
                <a:r>
                  <a:rPr lang="en-US" sz="1867" dirty="0"/>
                  <a:t>If we rotate G1 by 1 radian, G2 will rotate by –12/8 radians.</a:t>
                </a:r>
              </a:p>
              <a:p>
                <a:pPr marL="457189" indent="-457189">
                  <a:spcAft>
                    <a:spcPts val="1600"/>
                  </a:spcAft>
                  <a:buFont typeface="Arial" panose="020B0604020202020204" pitchFamily="34" charset="0"/>
                  <a:buChar char="•"/>
                </a:pPr>
                <a:r>
                  <a:rPr lang="en-US" sz="1867" dirty="0"/>
                  <a:t>If G2 rotates by 1 radian, G3 will rotate by -8/6 radians.</a:t>
                </a:r>
              </a:p>
              <a:p>
                <a:pPr>
                  <a:spcAft>
                    <a:spcPts val="1600"/>
                  </a:spcAft>
                </a:pPr>
                <a:r>
                  <a:rPr lang="en-US" sz="1867" dirty="0"/>
                  <a:t>How do we determine the effect of G1 on G3?</a:t>
                </a:r>
              </a:p>
              <a:p>
                <a:pPr marL="380990" indent="-380990">
                  <a:spcAft>
                    <a:spcPts val="1600"/>
                  </a:spcAft>
                  <a:buFont typeface="Wingdings" pitchFamily="2" charset="2"/>
                  <a:buChar char="Ø"/>
                </a:pPr>
                <a:r>
                  <a:rPr lang="en-US" sz="1867" dirty="0"/>
                  <a:t>Multiply the effects.</a:t>
                </a:r>
              </a:p>
              <a:p>
                <a:pPr marL="380990" indent="-380990">
                  <a:spcAft>
                    <a:spcPts val="1600"/>
                  </a:spcAft>
                  <a:buFont typeface="Wingdings" pitchFamily="2" charset="2"/>
                  <a:buChar char="Ø"/>
                </a:pPr>
                <a14:m>
                  <m:oMath xmlns:m="http://schemas.openxmlformats.org/officeDocument/2006/math">
                    <m:d>
                      <m:dPr>
                        <m:ctrlPr>
                          <a:rPr lang="en-US" sz="1867" i="1" dirty="0">
                            <a:latin typeface="Cambria Math" panose="02040503050406030204" pitchFamily="18" charset="0"/>
                          </a:rPr>
                        </m:ctrlPr>
                      </m:dPr>
                      <m:e>
                        <m:r>
                          <a:rPr lang="en-US" sz="1867" i="1" dirty="0">
                            <a:latin typeface="Cambria Math" panose="02040503050406030204" pitchFamily="18" charset="0"/>
                          </a:rPr>
                          <m:t>−</m:t>
                        </m:r>
                        <m:f>
                          <m:fPr>
                            <m:ctrlPr>
                              <a:rPr lang="en-US" sz="1867" i="1" dirty="0">
                                <a:latin typeface="Cambria Math" panose="02040503050406030204" pitchFamily="18" charset="0"/>
                              </a:rPr>
                            </m:ctrlPr>
                          </m:fPr>
                          <m:num>
                            <m:r>
                              <a:rPr lang="en-US" sz="1867" i="1" dirty="0">
                                <a:latin typeface="Cambria Math" panose="02040503050406030204" pitchFamily="18" charset="0"/>
                              </a:rPr>
                              <m:t>12</m:t>
                            </m:r>
                          </m:num>
                          <m:den>
                            <m:r>
                              <a:rPr lang="en-US" sz="1867" i="1" dirty="0">
                                <a:latin typeface="Cambria Math" panose="02040503050406030204" pitchFamily="18" charset="0"/>
                              </a:rPr>
                              <m:t>8</m:t>
                            </m:r>
                          </m:den>
                        </m:f>
                      </m:e>
                    </m:d>
                    <m:r>
                      <a:rPr lang="en-US" sz="1867" i="1" dirty="0">
                        <a:latin typeface="Cambria Math" panose="02040503050406030204" pitchFamily="18" charset="0"/>
                      </a:rPr>
                      <m:t>∗</m:t>
                    </m:r>
                    <m:d>
                      <m:dPr>
                        <m:ctrlPr>
                          <a:rPr lang="en-US" sz="1867" i="1" dirty="0">
                            <a:latin typeface="Cambria Math" panose="02040503050406030204" pitchFamily="18" charset="0"/>
                          </a:rPr>
                        </m:ctrlPr>
                      </m:dPr>
                      <m:e>
                        <m:r>
                          <a:rPr lang="en-US" sz="1867" i="1" dirty="0">
                            <a:latin typeface="Cambria Math" panose="02040503050406030204" pitchFamily="18" charset="0"/>
                          </a:rPr>
                          <m:t>−</m:t>
                        </m:r>
                        <m:f>
                          <m:fPr>
                            <m:ctrlPr>
                              <a:rPr lang="en-US" sz="1867" i="1" dirty="0">
                                <a:latin typeface="Cambria Math" panose="02040503050406030204" pitchFamily="18" charset="0"/>
                              </a:rPr>
                            </m:ctrlPr>
                          </m:fPr>
                          <m:num>
                            <m:r>
                              <a:rPr lang="en-US" sz="1867" i="1" dirty="0">
                                <a:latin typeface="Cambria Math" panose="02040503050406030204" pitchFamily="18" charset="0"/>
                              </a:rPr>
                              <m:t>8</m:t>
                            </m:r>
                          </m:num>
                          <m:den>
                            <m:r>
                              <a:rPr lang="en-US" sz="1867" i="1" dirty="0">
                                <a:latin typeface="Cambria Math" panose="02040503050406030204" pitchFamily="18" charset="0"/>
                              </a:rPr>
                              <m:t>6</m:t>
                            </m:r>
                          </m:den>
                        </m:f>
                      </m:e>
                    </m:d>
                    <m:r>
                      <a:rPr lang="en-US" sz="1867" i="1" dirty="0">
                        <a:latin typeface="Cambria Math" panose="02040503050406030204" pitchFamily="18" charset="0"/>
                      </a:rPr>
                      <m:t>=</m:t>
                    </m:r>
                    <m:f>
                      <m:fPr>
                        <m:ctrlPr>
                          <a:rPr lang="en-US" sz="1867" i="1" dirty="0">
                            <a:latin typeface="Cambria Math" panose="02040503050406030204" pitchFamily="18" charset="0"/>
                          </a:rPr>
                        </m:ctrlPr>
                      </m:fPr>
                      <m:num>
                        <m:r>
                          <a:rPr lang="en-US" sz="1867" i="1" dirty="0">
                            <a:latin typeface="Cambria Math" panose="02040503050406030204" pitchFamily="18" charset="0"/>
                          </a:rPr>
                          <m:t>12</m:t>
                        </m:r>
                      </m:num>
                      <m:den>
                        <m:r>
                          <a:rPr lang="en-US" sz="1867" i="1" dirty="0">
                            <a:latin typeface="Cambria Math" panose="02040503050406030204" pitchFamily="18" charset="0"/>
                          </a:rPr>
                          <m:t>6</m:t>
                        </m:r>
                      </m:den>
                    </m:f>
                    <m:r>
                      <a:rPr lang="en-US" sz="1867" i="1" dirty="0">
                        <a:latin typeface="Cambria Math" panose="02040503050406030204" pitchFamily="18" charset="0"/>
                      </a:rPr>
                      <m:t>=2</m:t>
                    </m:r>
                  </m:oMath>
                </a14:m>
                <a:endParaRPr lang="en-US" sz="1867" dirty="0"/>
              </a:p>
            </p:txBody>
          </p:sp>
        </mc:Choice>
        <mc:Fallback>
          <p:sp>
            <p:nvSpPr>
              <p:cNvPr id="5" name="TextBox 4">
                <a:extLst>
                  <a:ext uri="{FF2B5EF4-FFF2-40B4-BE49-F238E27FC236}">
                    <a16:creationId xmlns:a16="http://schemas.microsoft.com/office/drawing/2014/main" id="{3181D22D-91DE-D745-874D-4C726416445D}"/>
                  </a:ext>
                </a:extLst>
              </p:cNvPr>
              <p:cNvSpPr txBox="1">
                <a:spLocks noRot="1" noChangeAspect="1" noMove="1" noResize="1" noEditPoints="1" noAdjustHandles="1" noChangeArrowheads="1" noChangeShapeType="1" noTextEdit="1"/>
              </p:cNvSpPr>
              <p:nvPr/>
            </p:nvSpPr>
            <p:spPr>
              <a:xfrm>
                <a:off x="753687" y="2123569"/>
                <a:ext cx="4211781" cy="3846759"/>
              </a:xfrm>
              <a:prstGeom prst="rect">
                <a:avLst/>
              </a:prstGeom>
              <a:blipFill>
                <a:blip r:embed="rId6"/>
                <a:stretch>
                  <a:fillRect l="-1201" t="-660" r="-1502"/>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49CE5A0-52CC-E24A-BD96-8284258D4DBD}"/>
              </a:ext>
            </a:extLst>
          </p:cNvPr>
          <p:cNvSpPr txBox="1"/>
          <p:nvPr/>
        </p:nvSpPr>
        <p:spPr>
          <a:xfrm>
            <a:off x="6661268" y="2970414"/>
            <a:ext cx="534121" cy="461665"/>
          </a:xfrm>
          <a:prstGeom prst="rect">
            <a:avLst/>
          </a:prstGeom>
          <a:noFill/>
        </p:spPr>
        <p:txBody>
          <a:bodyPr wrap="none" rtlCol="0">
            <a:spAutoFit/>
          </a:bodyPr>
          <a:lstStyle/>
          <a:p>
            <a:r>
              <a:rPr lang="en-US" sz="2400" dirty="0"/>
              <a:t>G1</a:t>
            </a:r>
          </a:p>
        </p:txBody>
      </p:sp>
      <p:sp>
        <p:nvSpPr>
          <p:cNvPr id="7" name="TextBox 6">
            <a:extLst>
              <a:ext uri="{FF2B5EF4-FFF2-40B4-BE49-F238E27FC236}">
                <a16:creationId xmlns:a16="http://schemas.microsoft.com/office/drawing/2014/main" id="{717F13D5-0F0C-8C43-8D02-3A574A8E2EAD}"/>
              </a:ext>
            </a:extLst>
          </p:cNvPr>
          <p:cNvSpPr txBox="1"/>
          <p:nvPr/>
        </p:nvSpPr>
        <p:spPr>
          <a:xfrm>
            <a:off x="8466128" y="3484421"/>
            <a:ext cx="534121" cy="461665"/>
          </a:xfrm>
          <a:prstGeom prst="rect">
            <a:avLst/>
          </a:prstGeom>
          <a:noFill/>
        </p:spPr>
        <p:txBody>
          <a:bodyPr wrap="none" rtlCol="0">
            <a:spAutoFit/>
          </a:bodyPr>
          <a:lstStyle/>
          <a:p>
            <a:r>
              <a:rPr lang="en-US" sz="2400" dirty="0"/>
              <a:t>G2</a:t>
            </a:r>
          </a:p>
        </p:txBody>
      </p:sp>
      <p:sp>
        <p:nvSpPr>
          <p:cNvPr id="8" name="TextBox 7">
            <a:extLst>
              <a:ext uri="{FF2B5EF4-FFF2-40B4-BE49-F238E27FC236}">
                <a16:creationId xmlns:a16="http://schemas.microsoft.com/office/drawing/2014/main" id="{8EA867EA-E8C3-D045-BDD1-1E081C5B3987}"/>
              </a:ext>
            </a:extLst>
          </p:cNvPr>
          <p:cNvSpPr txBox="1"/>
          <p:nvPr/>
        </p:nvSpPr>
        <p:spPr>
          <a:xfrm>
            <a:off x="10069445" y="3435465"/>
            <a:ext cx="534121" cy="461665"/>
          </a:xfrm>
          <a:prstGeom prst="rect">
            <a:avLst/>
          </a:prstGeom>
          <a:noFill/>
        </p:spPr>
        <p:txBody>
          <a:bodyPr wrap="none" rtlCol="0">
            <a:spAutoFit/>
          </a:bodyPr>
          <a:lstStyle/>
          <a:p>
            <a:r>
              <a:rPr lang="en-US" sz="2400" dirty="0"/>
              <a:t>G3</a:t>
            </a:r>
          </a:p>
        </p:txBody>
      </p:sp>
      <p:pic>
        <p:nvPicPr>
          <p:cNvPr id="3" name="Audio 2">
            <a:hlinkClick r:id="" action="ppaction://media"/>
            <a:extLst>
              <a:ext uri="{FF2B5EF4-FFF2-40B4-BE49-F238E27FC236}">
                <a16:creationId xmlns:a16="http://schemas.microsoft.com/office/drawing/2014/main" id="{8FA81B4D-652B-F941-8719-EC3426EBFD2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8688499"/>
      </p:ext>
    </p:extLst>
  </p:cSld>
  <p:clrMapOvr>
    <a:masterClrMapping/>
  </p:clrMapOvr>
  <mc:AlternateContent xmlns:mc="http://schemas.openxmlformats.org/markup-compatibility/2006">
    <mc:Choice xmlns:p14="http://schemas.microsoft.com/office/powerpoint/2010/main" Requires="p14">
      <p:transition spd="slow" p14:dur="2000" advTm="25873"/>
    </mc:Choice>
    <mc:Fallback>
      <p:transition spd="slow" advTm="258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89BB7-720B-E641-9EA4-E10DD522EEF8}"/>
              </a:ext>
            </a:extLst>
          </p:cNvPr>
          <p:cNvSpPr>
            <a:spLocks noGrp="1"/>
          </p:cNvSpPr>
          <p:nvPr>
            <p:ph type="title"/>
          </p:nvPr>
        </p:nvSpPr>
        <p:spPr/>
        <p:txBody>
          <a:bodyPr>
            <a:noAutofit/>
          </a:bodyPr>
          <a:lstStyle/>
          <a:p>
            <a:r>
              <a:rPr lang="en-US" sz="4800" dirty="0"/>
              <a:t>A chain of effects…</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3181D22D-91DE-D745-874D-4C726416445D}"/>
                  </a:ext>
                </a:extLst>
              </p:cNvPr>
              <p:cNvSpPr txBox="1"/>
              <p:nvPr/>
            </p:nvSpPr>
            <p:spPr>
              <a:xfrm>
                <a:off x="742603" y="2113222"/>
                <a:ext cx="4211781" cy="3956789"/>
              </a:xfrm>
              <a:prstGeom prst="rect">
                <a:avLst/>
              </a:prstGeom>
              <a:noFill/>
            </p:spPr>
            <p:txBody>
              <a:bodyPr wrap="square" rtlCol="0">
                <a:spAutoFit/>
              </a:bodyPr>
              <a:lstStyle/>
              <a:p>
                <a:pPr>
                  <a:spcAft>
                    <a:spcPts val="1600"/>
                  </a:spcAft>
                </a:pPr>
                <a:r>
                  <a:rPr lang="en-US" sz="1867" u="sng" dirty="0"/>
                  <a:t>We know:</a:t>
                </a:r>
              </a:p>
              <a:p>
                <a:pPr marL="457189" indent="-457189">
                  <a:spcAft>
                    <a:spcPts val="1600"/>
                  </a:spcAft>
                  <a:buFont typeface="Arial" panose="020B0604020202020204" pitchFamily="34" charset="0"/>
                  <a:buChar char="•"/>
                </a:pPr>
                <a:r>
                  <a:rPr lang="en-US" sz="1867" dirty="0"/>
                  <a:t>If we increase </a:t>
                </a:r>
                <a14:m>
                  <m:oMath xmlns:m="http://schemas.openxmlformats.org/officeDocument/2006/math">
                    <m:sSub>
                      <m:sSubPr>
                        <m:ctrlPr>
                          <a:rPr lang="en-US" sz="1867" i="1">
                            <a:latin typeface="Cambria Math" panose="02040503050406030204" pitchFamily="18" charset="0"/>
                          </a:rPr>
                        </m:ctrlPr>
                      </m:sSubPr>
                      <m:e>
                        <m:r>
                          <a:rPr lang="en-US" sz="1867" i="1">
                            <a:latin typeface="Cambria Math" panose="02040503050406030204" pitchFamily="18" charset="0"/>
                          </a:rPr>
                          <m:t>𝑏</m:t>
                        </m:r>
                      </m:e>
                      <m:sub>
                        <m:r>
                          <a:rPr lang="en-US" sz="1867" i="1">
                            <a:latin typeface="Cambria Math" panose="02040503050406030204" pitchFamily="18" charset="0"/>
                          </a:rPr>
                          <m:t>1</m:t>
                        </m:r>
                      </m:sub>
                    </m:sSub>
                  </m:oMath>
                </a14:m>
                <a:r>
                  <a:rPr lang="en-US" sz="1867" dirty="0"/>
                  <a:t> by a small amount </a:t>
                </a:r>
                <a14:m>
                  <m:oMath xmlns:m="http://schemas.openxmlformats.org/officeDocument/2006/math">
                    <m:r>
                      <a:rPr lang="en-US" sz="1867" i="1">
                        <a:latin typeface="Cambria Math" panose="02040503050406030204" pitchFamily="18" charset="0"/>
                      </a:rPr>
                      <m:t>𝜀</m:t>
                    </m:r>
                  </m:oMath>
                </a14:m>
                <a:r>
                  <a:rPr lang="en-US" sz="1867" dirty="0"/>
                  <a:t>, then </a:t>
                </a:r>
                <a14:m>
                  <m:oMath xmlns:m="http://schemas.openxmlformats.org/officeDocument/2006/math">
                    <m:sSub>
                      <m:sSubPr>
                        <m:ctrlPr>
                          <a:rPr lang="en-US" sz="1867" i="1" dirty="0">
                            <a:latin typeface="Cambria Math" panose="02040503050406030204" pitchFamily="18" charset="0"/>
                          </a:rPr>
                        </m:ctrlPr>
                      </m:sSubPr>
                      <m:e>
                        <m:r>
                          <a:rPr lang="en-US" sz="1867" i="1" dirty="0">
                            <a:latin typeface="Cambria Math" panose="02040503050406030204" pitchFamily="18" charset="0"/>
                          </a:rPr>
                          <m:t>𝑧</m:t>
                        </m:r>
                      </m:e>
                      <m:sub>
                        <m:r>
                          <a:rPr lang="en-US" sz="1867" i="1" dirty="0">
                            <a:latin typeface="Cambria Math" panose="02040503050406030204" pitchFamily="18" charset="0"/>
                          </a:rPr>
                          <m:t>𝑖</m:t>
                        </m:r>
                      </m:sub>
                    </m:sSub>
                  </m:oMath>
                </a14:m>
                <a:r>
                  <a:rPr lang="en-US" sz="1867" dirty="0"/>
                  <a:t> will increase by </a:t>
                </a:r>
                <a14:m>
                  <m:oMath xmlns:m="http://schemas.openxmlformats.org/officeDocument/2006/math">
                    <m:r>
                      <a:rPr lang="en-US" sz="1867" i="1" dirty="0">
                        <a:latin typeface="Cambria Math" panose="02040503050406030204" pitchFamily="18" charset="0"/>
                      </a:rPr>
                      <m:t>𝜀</m:t>
                    </m:r>
                    <m:r>
                      <a:rPr lang="en-US" sz="1867" i="1" dirty="0">
                        <a:latin typeface="Cambria Math" panose="02040503050406030204" pitchFamily="18" charset="0"/>
                      </a:rPr>
                      <m:t>∗</m:t>
                    </m:r>
                    <m:sSub>
                      <m:sSubPr>
                        <m:ctrlPr>
                          <a:rPr lang="en-US" sz="1867" i="1">
                            <a:latin typeface="Cambria Math" panose="02040503050406030204" pitchFamily="18" charset="0"/>
                          </a:rPr>
                        </m:ctrlPr>
                      </m:sSubPr>
                      <m:e>
                        <m:r>
                          <a:rPr lang="en-US" sz="1867" i="1">
                            <a:latin typeface="Cambria Math" panose="02040503050406030204" pitchFamily="18" charset="0"/>
                          </a:rPr>
                          <m:t>𝑥</m:t>
                        </m:r>
                      </m:e>
                      <m:sub>
                        <m:r>
                          <a:rPr lang="en-US" sz="1867" i="1">
                            <a:latin typeface="Cambria Math" panose="02040503050406030204" pitchFamily="18" charset="0"/>
                          </a:rPr>
                          <m:t>𝑖</m:t>
                        </m:r>
                        <m:r>
                          <a:rPr lang="en-US" sz="1867" i="1">
                            <a:latin typeface="Cambria Math" panose="02040503050406030204" pitchFamily="18" charset="0"/>
                          </a:rPr>
                          <m:t>1</m:t>
                        </m:r>
                      </m:sub>
                    </m:sSub>
                  </m:oMath>
                </a14:m>
                <a:endParaRPr lang="en-US" sz="1867" dirty="0"/>
              </a:p>
              <a:p>
                <a:pPr marL="457189" indent="-457189">
                  <a:spcAft>
                    <a:spcPts val="1600"/>
                  </a:spcAft>
                  <a:buFont typeface="Arial" panose="020B0604020202020204" pitchFamily="34" charset="0"/>
                  <a:buChar char="•"/>
                </a:pPr>
                <a:r>
                  <a:rPr lang="en-US" sz="1867" dirty="0"/>
                  <a:t>If we increase </a:t>
                </a:r>
                <a14:m>
                  <m:oMath xmlns:m="http://schemas.openxmlformats.org/officeDocument/2006/math">
                    <m:sSub>
                      <m:sSubPr>
                        <m:ctrlPr>
                          <a:rPr lang="en-US" sz="1867" i="1">
                            <a:latin typeface="Cambria Math" panose="02040503050406030204" pitchFamily="18" charset="0"/>
                          </a:rPr>
                        </m:ctrlPr>
                      </m:sSubPr>
                      <m:e>
                        <m:r>
                          <a:rPr lang="en-US" sz="1867" i="1">
                            <a:latin typeface="Cambria Math" panose="02040503050406030204" pitchFamily="18" charset="0"/>
                          </a:rPr>
                          <m:t>𝑧</m:t>
                        </m:r>
                      </m:e>
                      <m:sub>
                        <m:r>
                          <a:rPr lang="en-US" sz="1867" i="1">
                            <a:latin typeface="Cambria Math" panose="02040503050406030204" pitchFamily="18" charset="0"/>
                          </a:rPr>
                          <m:t>𝑖</m:t>
                        </m:r>
                      </m:sub>
                    </m:sSub>
                  </m:oMath>
                </a14:m>
                <a:r>
                  <a:rPr lang="en-US" sz="1867" dirty="0"/>
                  <a:t> by a small amount </a:t>
                </a:r>
                <a14:m>
                  <m:oMath xmlns:m="http://schemas.openxmlformats.org/officeDocument/2006/math">
                    <m:r>
                      <a:rPr lang="en-US" sz="1867" i="1">
                        <a:latin typeface="Cambria Math" panose="02040503050406030204" pitchFamily="18" charset="0"/>
                      </a:rPr>
                      <m:t>𝜀</m:t>
                    </m:r>
                  </m:oMath>
                </a14:m>
                <a:r>
                  <a:rPr lang="en-US" sz="1867" dirty="0"/>
                  <a:t>, then </a:t>
                </a:r>
                <a14:m>
                  <m:oMath xmlns:m="http://schemas.openxmlformats.org/officeDocument/2006/math">
                    <m:sSub>
                      <m:sSubPr>
                        <m:ctrlPr>
                          <a:rPr lang="en-US" sz="1867" i="1">
                            <a:latin typeface="Cambria Math" panose="02040503050406030204" pitchFamily="18" charset="0"/>
                          </a:rPr>
                        </m:ctrlPr>
                      </m:sSubPr>
                      <m:e>
                        <m:r>
                          <a:rPr lang="en-US" sz="1867" i="1">
                            <a:latin typeface="Cambria Math" panose="02040503050406030204" pitchFamily="18" charset="0"/>
                          </a:rPr>
                          <m:t>𝑝</m:t>
                        </m:r>
                      </m:e>
                      <m:sub>
                        <m:r>
                          <a:rPr lang="en-US" sz="1867" i="1">
                            <a:latin typeface="Cambria Math" panose="02040503050406030204" pitchFamily="18" charset="0"/>
                          </a:rPr>
                          <m:t>𝑖</m:t>
                        </m:r>
                      </m:sub>
                    </m:sSub>
                  </m:oMath>
                </a14:m>
                <a:r>
                  <a:rPr lang="en-US" sz="1867" dirty="0"/>
                  <a:t> will increase by </a:t>
                </a:r>
                <a14:m>
                  <m:oMath xmlns:m="http://schemas.openxmlformats.org/officeDocument/2006/math">
                    <m:r>
                      <a:rPr lang="en-US" sz="1867" i="1">
                        <a:latin typeface="Cambria Math" panose="02040503050406030204" pitchFamily="18" charset="0"/>
                      </a:rPr>
                      <m:t>𝜀</m:t>
                    </m:r>
                    <m:r>
                      <a:rPr lang="en-US" sz="1867" i="1">
                        <a:latin typeface="Cambria Math" panose="02040503050406030204" pitchFamily="18" charset="0"/>
                      </a:rPr>
                      <m:t>∗</m:t>
                    </m:r>
                    <m:f>
                      <m:fPr>
                        <m:ctrlPr>
                          <a:rPr lang="en-US" sz="1867" i="1">
                            <a:latin typeface="Cambria Math" panose="02040503050406030204" pitchFamily="18" charset="0"/>
                          </a:rPr>
                        </m:ctrlPr>
                      </m:fPr>
                      <m:num>
                        <m:r>
                          <a:rPr lang="en-US" sz="1867" i="1">
                            <a:latin typeface="Cambria Math" panose="02040503050406030204" pitchFamily="18" charset="0"/>
                          </a:rPr>
                          <m:t>𝑑</m:t>
                        </m:r>
                        <m:r>
                          <a:rPr lang="en-US" sz="1867" i="1">
                            <a:latin typeface="Cambria Math" panose="02040503050406030204" pitchFamily="18" charset="0"/>
                          </a:rPr>
                          <m:t>𝜎</m:t>
                        </m:r>
                        <m:r>
                          <a:rPr lang="en-US" sz="1867" i="1">
                            <a:latin typeface="Cambria Math" panose="02040503050406030204" pitchFamily="18" charset="0"/>
                          </a:rPr>
                          <m:t>(</m:t>
                        </m:r>
                        <m:sSub>
                          <m:sSubPr>
                            <m:ctrlPr>
                              <a:rPr lang="en-US" sz="1867" i="1">
                                <a:latin typeface="Cambria Math" panose="02040503050406030204" pitchFamily="18" charset="0"/>
                              </a:rPr>
                            </m:ctrlPr>
                          </m:sSubPr>
                          <m:e>
                            <m:r>
                              <a:rPr lang="en-US" sz="1867" i="1">
                                <a:latin typeface="Cambria Math" panose="02040503050406030204" pitchFamily="18" charset="0"/>
                              </a:rPr>
                              <m:t>𝑧</m:t>
                            </m:r>
                          </m:e>
                          <m:sub>
                            <m:r>
                              <a:rPr lang="en-US" sz="1867" i="1">
                                <a:latin typeface="Cambria Math" panose="02040503050406030204" pitchFamily="18" charset="0"/>
                              </a:rPr>
                              <m:t>𝑖</m:t>
                            </m:r>
                          </m:sub>
                        </m:sSub>
                        <m:r>
                          <a:rPr lang="en-US" sz="1867" i="1">
                            <a:latin typeface="Cambria Math" panose="02040503050406030204" pitchFamily="18" charset="0"/>
                          </a:rPr>
                          <m:t>)</m:t>
                        </m:r>
                      </m:num>
                      <m:den>
                        <m:r>
                          <a:rPr lang="en-US" sz="1867" i="1">
                            <a:latin typeface="Cambria Math" panose="02040503050406030204" pitchFamily="18" charset="0"/>
                          </a:rPr>
                          <m:t>𝑑</m:t>
                        </m:r>
                        <m:sSub>
                          <m:sSubPr>
                            <m:ctrlPr>
                              <a:rPr lang="en-US" sz="1867" i="1">
                                <a:latin typeface="Cambria Math" panose="02040503050406030204" pitchFamily="18" charset="0"/>
                              </a:rPr>
                            </m:ctrlPr>
                          </m:sSubPr>
                          <m:e>
                            <m:r>
                              <a:rPr lang="en-US" sz="1867" i="1">
                                <a:latin typeface="Cambria Math" panose="02040503050406030204" pitchFamily="18" charset="0"/>
                              </a:rPr>
                              <m:t>𝑧</m:t>
                            </m:r>
                          </m:e>
                          <m:sub>
                            <m:r>
                              <a:rPr lang="en-US" sz="1867" i="1">
                                <a:latin typeface="Cambria Math" panose="02040503050406030204" pitchFamily="18" charset="0"/>
                              </a:rPr>
                              <m:t>𝑖</m:t>
                            </m:r>
                          </m:sub>
                        </m:sSub>
                      </m:den>
                    </m:f>
                  </m:oMath>
                </a14:m>
                <a:r>
                  <a:rPr lang="en-US" sz="1867" dirty="0"/>
                  <a:t> (depends on </a:t>
                </a:r>
                <a14:m>
                  <m:oMath xmlns:m="http://schemas.openxmlformats.org/officeDocument/2006/math">
                    <m:sSub>
                      <m:sSubPr>
                        <m:ctrlPr>
                          <a:rPr lang="en-US" sz="1867" i="1">
                            <a:latin typeface="Cambria Math" panose="02040503050406030204" pitchFamily="18" charset="0"/>
                          </a:rPr>
                        </m:ctrlPr>
                      </m:sSubPr>
                      <m:e>
                        <m:r>
                          <a:rPr lang="en-US" sz="1867" i="1">
                            <a:latin typeface="Cambria Math" panose="02040503050406030204" pitchFamily="18" charset="0"/>
                          </a:rPr>
                          <m:t>𝑧</m:t>
                        </m:r>
                      </m:e>
                      <m:sub>
                        <m:r>
                          <a:rPr lang="en-US" sz="1867" i="1">
                            <a:latin typeface="Cambria Math" panose="02040503050406030204" pitchFamily="18" charset="0"/>
                          </a:rPr>
                          <m:t>𝑖</m:t>
                        </m:r>
                      </m:sub>
                    </m:sSub>
                  </m:oMath>
                </a14:m>
                <a:r>
                  <a:rPr lang="en-US" sz="1867" dirty="0"/>
                  <a:t>)</a:t>
                </a:r>
              </a:p>
              <a:p>
                <a:pPr>
                  <a:spcAft>
                    <a:spcPts val="1600"/>
                  </a:spcAft>
                </a:pPr>
                <a:r>
                  <a:rPr lang="en-US" sz="1867" dirty="0"/>
                  <a:t>How do we determine the effect </a:t>
                </a:r>
                <a14:m>
                  <m:oMath xmlns:m="http://schemas.openxmlformats.org/officeDocument/2006/math">
                    <m:sSub>
                      <m:sSubPr>
                        <m:ctrlPr>
                          <a:rPr lang="en-US" sz="1867" i="1" dirty="0">
                            <a:latin typeface="Cambria Math" panose="02040503050406030204" pitchFamily="18" charset="0"/>
                          </a:rPr>
                        </m:ctrlPr>
                      </m:sSubPr>
                      <m:e>
                        <m:r>
                          <a:rPr lang="en-US" sz="1867" i="1" dirty="0">
                            <a:latin typeface="Cambria Math" panose="02040503050406030204" pitchFamily="18" charset="0"/>
                          </a:rPr>
                          <m:t>𝑏</m:t>
                        </m:r>
                      </m:e>
                      <m:sub>
                        <m:r>
                          <a:rPr lang="en-US" sz="1867" i="1" dirty="0">
                            <a:latin typeface="Cambria Math" panose="02040503050406030204" pitchFamily="18" charset="0"/>
                          </a:rPr>
                          <m:t>1</m:t>
                        </m:r>
                      </m:sub>
                    </m:sSub>
                  </m:oMath>
                </a14:m>
                <a:r>
                  <a:rPr lang="en-US" sz="1867" dirty="0"/>
                  <a:t> on the cross-entropy loss (which depends on </a:t>
                </a:r>
                <a14:m>
                  <m:oMath xmlns:m="http://schemas.openxmlformats.org/officeDocument/2006/math">
                    <m:sSub>
                      <m:sSubPr>
                        <m:ctrlPr>
                          <a:rPr lang="en-US" sz="1867" i="1" dirty="0">
                            <a:latin typeface="Cambria Math" panose="02040503050406030204" pitchFamily="18" charset="0"/>
                          </a:rPr>
                        </m:ctrlPr>
                      </m:sSubPr>
                      <m:e>
                        <m:r>
                          <a:rPr lang="en-US" sz="1867" i="1" dirty="0">
                            <a:latin typeface="Cambria Math" panose="02040503050406030204" pitchFamily="18" charset="0"/>
                          </a:rPr>
                          <m:t>𝑝</m:t>
                        </m:r>
                      </m:e>
                      <m:sub>
                        <m:r>
                          <a:rPr lang="en-US" sz="1867" i="1" dirty="0">
                            <a:latin typeface="Cambria Math" panose="02040503050406030204" pitchFamily="18" charset="0"/>
                          </a:rPr>
                          <m:t>𝑖</m:t>
                        </m:r>
                      </m:sub>
                    </m:sSub>
                  </m:oMath>
                </a14:m>
                <a:r>
                  <a:rPr lang="en-US" sz="1867" dirty="0"/>
                  <a:t>)?</a:t>
                </a:r>
              </a:p>
              <a:p>
                <a:pPr marL="380990" indent="-380990">
                  <a:spcAft>
                    <a:spcPts val="1600"/>
                  </a:spcAft>
                  <a:buFont typeface="Wingdings" pitchFamily="2" charset="2"/>
                  <a:buChar char="Ø"/>
                </a:pPr>
                <a:r>
                  <a:rPr lang="en-US" sz="1867" dirty="0"/>
                  <a:t>Multiply the effects.</a:t>
                </a:r>
              </a:p>
            </p:txBody>
          </p:sp>
        </mc:Choice>
        <mc:Fallback>
          <p:sp>
            <p:nvSpPr>
              <p:cNvPr id="5" name="TextBox 4">
                <a:extLst>
                  <a:ext uri="{FF2B5EF4-FFF2-40B4-BE49-F238E27FC236}">
                    <a16:creationId xmlns:a16="http://schemas.microsoft.com/office/drawing/2014/main" id="{3181D22D-91DE-D745-874D-4C726416445D}"/>
                  </a:ext>
                </a:extLst>
              </p:cNvPr>
              <p:cNvSpPr txBox="1">
                <a:spLocks noRot="1" noChangeAspect="1" noMove="1" noResize="1" noEditPoints="1" noAdjustHandles="1" noChangeArrowheads="1" noChangeShapeType="1" noTextEdit="1"/>
              </p:cNvSpPr>
              <p:nvPr/>
            </p:nvSpPr>
            <p:spPr>
              <a:xfrm>
                <a:off x="742603" y="2113222"/>
                <a:ext cx="4211781" cy="3956789"/>
              </a:xfrm>
              <a:prstGeom prst="rect">
                <a:avLst/>
              </a:prstGeom>
              <a:blipFill>
                <a:blip r:embed="rId5"/>
                <a:stretch>
                  <a:fillRect l="-1201" t="-639" r="-1201" b="-1278"/>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8F70FA5-3DB0-104C-A992-D9615D1CA4C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16551" y="2403998"/>
            <a:ext cx="4737831" cy="3405609"/>
          </a:xfrm>
          <a:prstGeom prst="rect">
            <a:avLst/>
          </a:prstGeom>
        </p:spPr>
      </p:pic>
      <p:pic>
        <p:nvPicPr>
          <p:cNvPr id="3" name="Audio 2">
            <a:hlinkClick r:id="" action="ppaction://media"/>
            <a:extLst>
              <a:ext uri="{FF2B5EF4-FFF2-40B4-BE49-F238E27FC236}">
                <a16:creationId xmlns:a16="http://schemas.microsoft.com/office/drawing/2014/main" id="{191B5FC2-F920-FB4B-986C-E31E63C3C88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96448712"/>
      </p:ext>
    </p:extLst>
  </p:cSld>
  <p:clrMapOvr>
    <a:masterClrMapping/>
  </p:clrMapOvr>
  <mc:AlternateContent xmlns:mc="http://schemas.openxmlformats.org/markup-compatibility/2006">
    <mc:Choice xmlns:p14="http://schemas.microsoft.com/office/powerpoint/2010/main" Requires="p14">
      <p:transition spd="slow" p14:dur="2000" advTm="19043"/>
    </mc:Choice>
    <mc:Fallback>
      <p:transition spd="slow" advTm="190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89BB7-720B-E641-9EA4-E10DD522EEF8}"/>
              </a:ext>
            </a:extLst>
          </p:cNvPr>
          <p:cNvSpPr>
            <a:spLocks noGrp="1"/>
          </p:cNvSpPr>
          <p:nvPr>
            <p:ph type="title"/>
          </p:nvPr>
        </p:nvSpPr>
        <p:spPr/>
        <p:txBody>
          <a:bodyPr>
            <a:noAutofit/>
          </a:bodyPr>
          <a:lstStyle/>
          <a:p>
            <a:r>
              <a:rPr lang="en-US" sz="3200" dirty="0"/>
              <a:t>Our strategy: use principles of calculus – slope/gradient – to determine how small changes in parameters affect the loss</a:t>
            </a:r>
          </a:p>
        </p:txBody>
      </p:sp>
      <p:sp>
        <p:nvSpPr>
          <p:cNvPr id="5" name="TextBox 4">
            <a:extLst>
              <a:ext uri="{FF2B5EF4-FFF2-40B4-BE49-F238E27FC236}">
                <a16:creationId xmlns:a16="http://schemas.microsoft.com/office/drawing/2014/main" id="{3181D22D-91DE-D745-874D-4C726416445D}"/>
              </a:ext>
            </a:extLst>
          </p:cNvPr>
          <p:cNvSpPr txBox="1"/>
          <p:nvPr/>
        </p:nvSpPr>
        <p:spPr>
          <a:xfrm>
            <a:off x="838201" y="2095995"/>
            <a:ext cx="4145281" cy="3498971"/>
          </a:xfrm>
          <a:prstGeom prst="rect">
            <a:avLst/>
          </a:prstGeom>
          <a:noFill/>
        </p:spPr>
        <p:txBody>
          <a:bodyPr wrap="square" rtlCol="0">
            <a:spAutoFit/>
          </a:bodyPr>
          <a:lstStyle/>
          <a:p>
            <a:pPr>
              <a:spcAft>
                <a:spcPts val="1600"/>
              </a:spcAft>
            </a:pPr>
            <a:r>
              <a:rPr lang="en-US" sz="1867" u="sng" dirty="0"/>
              <a:t>We use the </a:t>
            </a:r>
            <a:r>
              <a:rPr lang="en-US" sz="1867" i="1" u="sng" dirty="0"/>
              <a:t>chain rule </a:t>
            </a:r>
            <a:r>
              <a:rPr lang="en-US" sz="1867" u="sng" dirty="0"/>
              <a:t>(calc 101) to account for the chain of effects.</a:t>
            </a:r>
            <a:endParaRPr lang="en-US" sz="1867" i="1" u="sng" dirty="0"/>
          </a:p>
          <a:p>
            <a:pPr marL="457189" indent="-457189">
              <a:spcAft>
                <a:spcPts val="1600"/>
              </a:spcAft>
              <a:buFont typeface="Arial" panose="020B0604020202020204" pitchFamily="34" charset="0"/>
              <a:buChar char="•"/>
            </a:pPr>
            <a:r>
              <a:rPr lang="en-US" sz="1867" dirty="0"/>
              <a:t>Could be a very long chain…</a:t>
            </a:r>
          </a:p>
          <a:p>
            <a:pPr marL="457189" indent="-457189">
              <a:spcAft>
                <a:spcPts val="1600"/>
              </a:spcAft>
              <a:buFont typeface="Arial" panose="020B0604020202020204" pitchFamily="34" charset="0"/>
              <a:buChar char="•"/>
            </a:pPr>
            <a:r>
              <a:rPr lang="en-US" sz="1867" dirty="0"/>
              <a:t>Some parameters have a greater effect than others</a:t>
            </a:r>
          </a:p>
          <a:p>
            <a:pPr marL="457189" indent="-457189">
              <a:spcAft>
                <a:spcPts val="1600"/>
              </a:spcAft>
              <a:buFont typeface="Arial" panose="020B0604020202020204" pitchFamily="34" charset="0"/>
              <a:buChar char="•"/>
            </a:pPr>
            <a:r>
              <a:rPr lang="en-US" sz="1867" dirty="0"/>
              <a:t>We change all parameters at once, with each change proportional to that parameter’s effect on the loss</a:t>
            </a:r>
          </a:p>
          <a:p>
            <a:pPr marL="1066728" lvl="1" indent="-457189">
              <a:spcAft>
                <a:spcPts val="1600"/>
              </a:spcAft>
              <a:buFont typeface="Arial" panose="020B0604020202020204" pitchFamily="34" charset="0"/>
              <a:buChar char="•"/>
            </a:pPr>
            <a:r>
              <a:rPr lang="en-US" sz="1867" dirty="0"/>
              <a:t>This is </a:t>
            </a:r>
            <a:r>
              <a:rPr lang="en-US" sz="1867" i="1" dirty="0"/>
              <a:t>gradient descent</a:t>
            </a:r>
            <a:endParaRPr lang="en-US" sz="1867" dirty="0"/>
          </a:p>
        </p:txBody>
      </p:sp>
      <p:pic>
        <p:nvPicPr>
          <p:cNvPr id="6" name="Picture 5">
            <a:extLst>
              <a:ext uri="{FF2B5EF4-FFF2-40B4-BE49-F238E27FC236}">
                <a16:creationId xmlns:a16="http://schemas.microsoft.com/office/drawing/2014/main" id="{98F70FA5-3DB0-104C-A992-D9615D1CA4C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16551" y="2403998"/>
            <a:ext cx="4737831" cy="3405609"/>
          </a:xfrm>
          <a:prstGeom prst="rect">
            <a:avLst/>
          </a:prstGeom>
        </p:spPr>
      </p:pic>
      <p:pic>
        <p:nvPicPr>
          <p:cNvPr id="3" name="Audio 2">
            <a:hlinkClick r:id="" action="ppaction://media"/>
            <a:extLst>
              <a:ext uri="{FF2B5EF4-FFF2-40B4-BE49-F238E27FC236}">
                <a16:creationId xmlns:a16="http://schemas.microsoft.com/office/drawing/2014/main" id="{4A14D641-2E39-9B4B-A3F0-1CDB85CB623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39973880"/>
      </p:ext>
    </p:extLst>
  </p:cSld>
  <p:clrMapOvr>
    <a:masterClrMapping/>
  </p:clrMapOvr>
  <mc:AlternateContent xmlns:mc="http://schemas.openxmlformats.org/markup-compatibility/2006">
    <mc:Choice xmlns:p14="http://schemas.microsoft.com/office/powerpoint/2010/main" Requires="p14">
      <p:transition spd="slow" p14:dur="2000" advTm="27862"/>
    </mc:Choice>
    <mc:Fallback>
      <p:transition spd="slow" advTm="278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3181D22D-91DE-D745-874D-4C726416445D}"/>
                  </a:ext>
                </a:extLst>
              </p:cNvPr>
              <p:cNvSpPr txBox="1"/>
              <p:nvPr/>
            </p:nvSpPr>
            <p:spPr>
              <a:xfrm>
                <a:off x="875607" y="2107837"/>
                <a:ext cx="4709351" cy="3257174"/>
              </a:xfrm>
              <a:prstGeom prst="rect">
                <a:avLst/>
              </a:prstGeom>
              <a:noFill/>
            </p:spPr>
            <p:txBody>
              <a:bodyPr wrap="square" rtlCol="0">
                <a:spAutoFit/>
              </a:bodyPr>
              <a:lstStyle/>
              <a:p>
                <a:pPr>
                  <a:spcAft>
                    <a:spcPts val="1600"/>
                  </a:spcAft>
                </a:pPr>
                <a:r>
                  <a:rPr lang="en-US" sz="1867" u="sng" dirty="0"/>
                  <a:t>It could be a very long (and complex) chain…</a:t>
                </a:r>
                <a:endParaRPr lang="en-US" sz="1867" i="1" u="sng" dirty="0"/>
              </a:p>
              <a:p>
                <a:pPr marL="457189" indent="-457189">
                  <a:spcAft>
                    <a:spcPts val="1600"/>
                  </a:spcAft>
                  <a:buFont typeface="Arial" panose="020B0604020202020204" pitchFamily="34" charset="0"/>
                  <a:buChar char="•"/>
                </a:pPr>
                <a:r>
                  <a:rPr lang="en-US" sz="1867" dirty="0"/>
                  <a:t>If we increase </a:t>
                </a:r>
                <a14:m>
                  <m:oMath xmlns:m="http://schemas.openxmlformats.org/officeDocument/2006/math">
                    <m:sSub>
                      <m:sSubPr>
                        <m:ctrlPr>
                          <a:rPr lang="en-US" sz="1867" i="1">
                            <a:latin typeface="Cambria Math" panose="02040503050406030204" pitchFamily="18" charset="0"/>
                          </a:rPr>
                        </m:ctrlPr>
                      </m:sSubPr>
                      <m:e>
                        <m:r>
                          <a:rPr lang="en-US" sz="1867" i="1">
                            <a:latin typeface="Cambria Math" panose="02040503050406030204" pitchFamily="18" charset="0"/>
                          </a:rPr>
                          <m:t>𝑥</m:t>
                        </m:r>
                      </m:e>
                      <m:sub>
                        <m:r>
                          <a:rPr lang="en-US" sz="1867" i="1">
                            <a:latin typeface="Cambria Math" panose="02040503050406030204" pitchFamily="18" charset="0"/>
                          </a:rPr>
                          <m:t>1</m:t>
                        </m:r>
                      </m:sub>
                    </m:sSub>
                  </m:oMath>
                </a14:m>
                <a:r>
                  <a:rPr lang="en-US" sz="1867" dirty="0"/>
                  <a:t> by </a:t>
                </a:r>
                <a14:m>
                  <m:oMath xmlns:m="http://schemas.openxmlformats.org/officeDocument/2006/math">
                    <m:r>
                      <a:rPr lang="en-US" sz="1867" i="1">
                        <a:latin typeface="Cambria Math" panose="02040503050406030204" pitchFamily="18" charset="0"/>
                      </a:rPr>
                      <m:t>𝜀</m:t>
                    </m:r>
                  </m:oMath>
                </a14:m>
                <a:r>
                  <a:rPr lang="en-US" sz="1867" dirty="0"/>
                  <a:t>, it changes </a:t>
                </a:r>
                <a:r>
                  <a:rPr lang="en-US" sz="1867" i="1" dirty="0"/>
                  <a:t>all</a:t>
                </a:r>
                <a:r>
                  <a:rPr lang="en-US" sz="1867" dirty="0"/>
                  <a:t> of the </a:t>
                </a:r>
                <a14:m>
                  <m:oMath xmlns:m="http://schemas.openxmlformats.org/officeDocument/2006/math">
                    <m:sSub>
                      <m:sSubPr>
                        <m:ctrlPr>
                          <a:rPr lang="en-US" sz="1867" i="1">
                            <a:latin typeface="Cambria Math" panose="02040503050406030204" pitchFamily="18" charset="0"/>
                          </a:rPr>
                        </m:ctrlPr>
                      </m:sSubPr>
                      <m:e>
                        <m:r>
                          <a:rPr lang="en-US" sz="1867" b="0" i="1" smtClean="0">
                            <a:latin typeface="Cambria Math" panose="02040503050406030204" pitchFamily="18" charset="0"/>
                          </a:rPr>
                          <m:t>h</m:t>
                        </m:r>
                      </m:e>
                      <m:sub>
                        <m:r>
                          <a:rPr lang="en-US" sz="1867" b="0" i="1" smtClean="0">
                            <a:latin typeface="Cambria Math" panose="02040503050406030204" pitchFamily="18" charset="0"/>
                          </a:rPr>
                          <m:t>1</m:t>
                        </m:r>
                        <m:r>
                          <a:rPr lang="en-US" sz="1867" i="1">
                            <a:latin typeface="Cambria Math" panose="02040503050406030204" pitchFamily="18" charset="0"/>
                          </a:rPr>
                          <m:t>𝑗</m:t>
                        </m:r>
                      </m:sub>
                    </m:sSub>
                  </m:oMath>
                </a14:m>
                <a:r>
                  <a:rPr lang="en-US" sz="1867" dirty="0"/>
                  <a:t>…</a:t>
                </a:r>
              </a:p>
              <a:p>
                <a:pPr marL="457189" indent="-457189">
                  <a:spcAft>
                    <a:spcPts val="1600"/>
                  </a:spcAft>
                  <a:buFont typeface="Arial" panose="020B0604020202020204" pitchFamily="34" charset="0"/>
                  <a:buChar char="•"/>
                </a:pPr>
                <a:r>
                  <a:rPr lang="en-US" sz="1867" dirty="0"/>
                  <a:t>…each of which changes </a:t>
                </a:r>
                <a:r>
                  <a:rPr lang="en-US" sz="1867" i="1" dirty="0"/>
                  <a:t>all </a:t>
                </a:r>
                <a:r>
                  <a:rPr lang="en-US" sz="1867" dirty="0"/>
                  <a:t>of the </a:t>
                </a:r>
                <a14:m>
                  <m:oMath xmlns:m="http://schemas.openxmlformats.org/officeDocument/2006/math">
                    <m:sSub>
                      <m:sSubPr>
                        <m:ctrlPr>
                          <a:rPr lang="en-US" sz="1867" i="1">
                            <a:latin typeface="Cambria Math" panose="02040503050406030204" pitchFamily="18" charset="0"/>
                          </a:rPr>
                        </m:ctrlPr>
                      </m:sSubPr>
                      <m:e>
                        <m:r>
                          <a:rPr lang="en-US" sz="1867" b="0" i="1" smtClean="0">
                            <a:latin typeface="Cambria Math" panose="02040503050406030204" pitchFamily="18" charset="0"/>
                          </a:rPr>
                          <m:t>h</m:t>
                        </m:r>
                      </m:e>
                      <m:sub>
                        <m:r>
                          <a:rPr lang="en-US" sz="1867" b="0" i="1" smtClean="0">
                            <a:latin typeface="Cambria Math" panose="02040503050406030204" pitchFamily="18" charset="0"/>
                          </a:rPr>
                          <m:t>2</m:t>
                        </m:r>
                        <m:r>
                          <a:rPr lang="en-US" sz="1867" i="1">
                            <a:latin typeface="Cambria Math" panose="02040503050406030204" pitchFamily="18" charset="0"/>
                          </a:rPr>
                          <m:t>𝑗</m:t>
                        </m:r>
                      </m:sub>
                    </m:sSub>
                  </m:oMath>
                </a14:m>
                <a:endParaRPr lang="en-US" sz="1867" dirty="0"/>
              </a:p>
              <a:p>
                <a:pPr marL="457189" indent="-457189">
                  <a:spcAft>
                    <a:spcPts val="1600"/>
                  </a:spcAft>
                  <a:buFont typeface="Arial" panose="020B0604020202020204" pitchFamily="34" charset="0"/>
                  <a:buChar char="•"/>
                </a:pPr>
                <a:r>
                  <a:rPr lang="en-US" sz="1867" dirty="0"/>
                  <a:t>…each of which changes </a:t>
                </a:r>
                <a14:m>
                  <m:oMath xmlns:m="http://schemas.openxmlformats.org/officeDocument/2006/math">
                    <m:r>
                      <a:rPr lang="en-US" sz="1867" i="1" dirty="0" smtClean="0">
                        <a:latin typeface="Cambria Math" panose="02040503050406030204" pitchFamily="18" charset="0"/>
                      </a:rPr>
                      <m:t>𝑝</m:t>
                    </m:r>
                  </m:oMath>
                </a14:m>
                <a:endParaRPr lang="en-US" sz="1867" dirty="0"/>
              </a:p>
              <a:p>
                <a:pPr marL="457189" indent="-457189">
                  <a:spcAft>
                    <a:spcPts val="1600"/>
                  </a:spcAft>
                  <a:buFont typeface="Arial" panose="020B0604020202020204" pitchFamily="34" charset="0"/>
                  <a:buChar char="•"/>
                </a:pPr>
                <a:r>
                  <a:rPr lang="en-US" sz="1867" dirty="0"/>
                  <a:t>Machine learning software like TensorFlow allows us to keep track, even for very complicated models</a:t>
                </a:r>
              </a:p>
            </p:txBody>
          </p:sp>
        </mc:Choice>
        <mc:Fallback>
          <p:sp>
            <p:nvSpPr>
              <p:cNvPr id="5" name="TextBox 4">
                <a:extLst>
                  <a:ext uri="{FF2B5EF4-FFF2-40B4-BE49-F238E27FC236}">
                    <a16:creationId xmlns:a16="http://schemas.microsoft.com/office/drawing/2014/main" id="{3181D22D-91DE-D745-874D-4C726416445D}"/>
                  </a:ext>
                </a:extLst>
              </p:cNvPr>
              <p:cNvSpPr txBox="1">
                <a:spLocks noRot="1" noChangeAspect="1" noMove="1" noResize="1" noEditPoints="1" noAdjustHandles="1" noChangeArrowheads="1" noChangeShapeType="1" noTextEdit="1"/>
              </p:cNvSpPr>
              <p:nvPr/>
            </p:nvSpPr>
            <p:spPr>
              <a:xfrm>
                <a:off x="875607" y="2107837"/>
                <a:ext cx="4709351" cy="3257174"/>
              </a:xfrm>
              <a:prstGeom prst="rect">
                <a:avLst/>
              </a:prstGeom>
              <a:blipFill>
                <a:blip r:embed="rId5"/>
                <a:stretch>
                  <a:fillRect l="-1348" t="-1167" r="-1887" b="-1946"/>
                </a:stretch>
              </a:blipFill>
            </p:spPr>
            <p:txBody>
              <a:bodyPr/>
              <a:lstStyle/>
              <a:p>
                <a:r>
                  <a:rPr lang="en-US">
                    <a:noFill/>
                  </a:rPr>
                  <a:t> </a:t>
                </a:r>
              </a:p>
            </p:txBody>
          </p:sp>
        </mc:Fallback>
      </mc:AlternateContent>
      <p:sp>
        <p:nvSpPr>
          <p:cNvPr id="7" name="Title 1">
            <a:extLst>
              <a:ext uri="{FF2B5EF4-FFF2-40B4-BE49-F238E27FC236}">
                <a16:creationId xmlns:a16="http://schemas.microsoft.com/office/drawing/2014/main" id="{2425E8C3-8751-CB46-8EFE-BBDEA090CB59}"/>
              </a:ext>
            </a:extLst>
          </p:cNvPr>
          <p:cNvSpPr>
            <a:spLocks noGrp="1"/>
          </p:cNvSpPr>
          <p:nvPr>
            <p:ph type="title"/>
          </p:nvPr>
        </p:nvSpPr>
        <p:spPr>
          <a:xfrm>
            <a:off x="838200" y="365125"/>
            <a:ext cx="10515600" cy="1325563"/>
          </a:xfrm>
        </p:spPr>
        <p:txBody>
          <a:bodyPr>
            <a:noAutofit/>
          </a:bodyPr>
          <a:lstStyle/>
          <a:p>
            <a:r>
              <a:rPr lang="en-US" sz="3200" dirty="0"/>
              <a:t>Our strategy: use principles of calculus – slope/gradient – to determine how small changes in parameters affect the loss</a:t>
            </a:r>
          </a:p>
        </p:txBody>
      </p:sp>
      <p:sp>
        <p:nvSpPr>
          <p:cNvPr id="6" name="TextBox 5">
            <a:extLst>
              <a:ext uri="{FF2B5EF4-FFF2-40B4-BE49-F238E27FC236}">
                <a16:creationId xmlns:a16="http://schemas.microsoft.com/office/drawing/2014/main" id="{58FA846B-3DD2-6046-98A6-66BBE56EC631}"/>
              </a:ext>
            </a:extLst>
          </p:cNvPr>
          <p:cNvSpPr txBox="1"/>
          <p:nvPr/>
        </p:nvSpPr>
        <p:spPr>
          <a:xfrm>
            <a:off x="9420301" y="5970103"/>
            <a:ext cx="662392" cy="522772"/>
          </a:xfrm>
          <a:prstGeom prst="rect">
            <a:avLst/>
          </a:prstGeom>
          <a:noFill/>
        </p:spPr>
        <p:txBody>
          <a:bodyPr wrap="square" rtlCol="0">
            <a:spAutoFit/>
          </a:bodyPr>
          <a:lstStyle/>
          <a:p>
            <a:r>
              <a:rPr lang="en-US" sz="2797" b="1" i="1" dirty="0">
                <a:latin typeface="Times New Roman" panose="02020603050405020304" pitchFamily="18" charset="0"/>
                <a:cs typeface="Times New Roman" panose="02020603050405020304" pitchFamily="18" charset="0"/>
              </a:rPr>
              <a:t>x</a:t>
            </a:r>
            <a:endParaRPr lang="en-US" sz="2797" b="1" baseline="-25000" dirty="0">
              <a:latin typeface="Times New Roman" panose="02020603050405020304" pitchFamily="18"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C002E90D-137A-844C-A656-00DC11191ECA}"/>
              </a:ext>
            </a:extLst>
          </p:cNvPr>
          <p:cNvGraphicFramePr>
            <a:graphicFrameLocks noGrp="1"/>
          </p:cNvGraphicFramePr>
          <p:nvPr>
            <p:extLst>
              <p:ext uri="{D42A27DB-BD31-4B8C-83A1-F6EECF244321}">
                <p14:modId xmlns:p14="http://schemas.microsoft.com/office/powerpoint/2010/main" val="3989840548"/>
              </p:ext>
            </p:extLst>
          </p:nvPr>
        </p:nvGraphicFramePr>
        <p:xfrm>
          <a:off x="8470870" y="1950790"/>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8BEDC996-0F42-7846-80A4-A538BD4D4463}"/>
                  </a:ext>
                </a:extLst>
              </p:cNvPr>
              <p:cNvSpPr txBox="1"/>
              <p:nvPr/>
            </p:nvSpPr>
            <p:spPr>
              <a:xfrm>
                <a:off x="8852286" y="1869497"/>
                <a:ext cx="482826" cy="5125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797" i="1" dirty="0" smtClean="0">
                          <a:latin typeface="Cambria Math" panose="02040503050406030204" pitchFamily="18" charset="0"/>
                          <a:cs typeface="Times New Roman" panose="02020603050405020304" pitchFamily="18" charset="0"/>
                        </a:rPr>
                        <m:t>𝑝</m:t>
                      </m:r>
                    </m:oMath>
                  </m:oMathPara>
                </a14:m>
                <a:endParaRPr lang="en-US" sz="2797" baseline="-25000" dirty="0">
                  <a:latin typeface="Times New Roman" panose="02020603050405020304" pitchFamily="18" charset="0"/>
                  <a:cs typeface="Times New Roman" panose="02020603050405020304" pitchFamily="18" charset="0"/>
                </a:endParaRPr>
              </a:p>
            </p:txBody>
          </p:sp>
        </mc:Choice>
        <mc:Fallback>
          <p:sp>
            <p:nvSpPr>
              <p:cNvPr id="9" name="TextBox 8">
                <a:extLst>
                  <a:ext uri="{FF2B5EF4-FFF2-40B4-BE49-F238E27FC236}">
                    <a16:creationId xmlns:a16="http://schemas.microsoft.com/office/drawing/2014/main" id="{8BEDC996-0F42-7846-80A4-A538BD4D4463}"/>
                  </a:ext>
                </a:extLst>
              </p:cNvPr>
              <p:cNvSpPr txBox="1">
                <a:spLocks noRot="1" noChangeAspect="1" noMove="1" noResize="1" noEditPoints="1" noAdjustHandles="1" noChangeArrowheads="1" noChangeShapeType="1" noTextEdit="1"/>
              </p:cNvSpPr>
              <p:nvPr/>
            </p:nvSpPr>
            <p:spPr>
              <a:xfrm>
                <a:off x="8852286" y="1869497"/>
                <a:ext cx="482826" cy="512576"/>
              </a:xfrm>
              <a:prstGeom prst="rect">
                <a:avLst/>
              </a:prstGeom>
              <a:blipFill>
                <a:blip r:embed="rId6"/>
                <a:stretch>
                  <a:fillRect b="-14634"/>
                </a:stretch>
              </a:blipFill>
            </p:spPr>
            <p:txBody>
              <a:bodyPr/>
              <a:lstStyle/>
              <a:p>
                <a:r>
                  <a:rPr lang="en-US">
                    <a:noFill/>
                  </a:rPr>
                  <a:t> </a:t>
                </a:r>
              </a:p>
            </p:txBody>
          </p:sp>
        </mc:Fallback>
      </mc:AlternateContent>
      <p:graphicFrame>
        <p:nvGraphicFramePr>
          <p:cNvPr id="10" name="Table 13">
            <a:extLst>
              <a:ext uri="{FF2B5EF4-FFF2-40B4-BE49-F238E27FC236}">
                <a16:creationId xmlns:a16="http://schemas.microsoft.com/office/drawing/2014/main" id="{EFE3573B-EAC9-B340-8446-4CB7411B9AEB}"/>
              </a:ext>
            </a:extLst>
          </p:cNvPr>
          <p:cNvGraphicFramePr>
            <a:graphicFrameLocks noGrp="1"/>
          </p:cNvGraphicFramePr>
          <p:nvPr>
            <p:extLst>
              <p:ext uri="{D42A27DB-BD31-4B8C-83A1-F6EECF244321}">
                <p14:modId xmlns:p14="http://schemas.microsoft.com/office/powerpoint/2010/main" val="3113297517"/>
              </p:ext>
            </p:extLst>
          </p:nvPr>
        </p:nvGraphicFramePr>
        <p:xfrm>
          <a:off x="7991446" y="6030737"/>
          <a:ext cx="1420332" cy="462138"/>
        </p:xfrm>
        <a:graphic>
          <a:graphicData uri="http://schemas.openxmlformats.org/drawingml/2006/table">
            <a:tbl>
              <a:tblPr firstRow="1" bandRow="1">
                <a:tableStyleId>{5C22544A-7EE6-4342-B048-85BDC9FD1C3A}</a:tableStyleId>
              </a:tblPr>
              <a:tblGrid>
                <a:gridCol w="473444">
                  <a:extLst>
                    <a:ext uri="{9D8B030D-6E8A-4147-A177-3AD203B41FA5}">
                      <a16:colId xmlns:a16="http://schemas.microsoft.com/office/drawing/2014/main" val="1781094540"/>
                    </a:ext>
                  </a:extLst>
                </a:gridCol>
                <a:gridCol w="473444">
                  <a:extLst>
                    <a:ext uri="{9D8B030D-6E8A-4147-A177-3AD203B41FA5}">
                      <a16:colId xmlns:a16="http://schemas.microsoft.com/office/drawing/2014/main" val="3290410670"/>
                    </a:ext>
                  </a:extLst>
                </a:gridCol>
                <a:gridCol w="473444">
                  <a:extLst>
                    <a:ext uri="{9D8B030D-6E8A-4147-A177-3AD203B41FA5}">
                      <a16:colId xmlns:a16="http://schemas.microsoft.com/office/drawing/2014/main" val="1996681470"/>
                    </a:ext>
                  </a:extLst>
                </a:gridCol>
              </a:tblGrid>
              <a:tr h="46213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6163998"/>
                  </a:ext>
                </a:extLst>
              </a:tr>
            </a:tbl>
          </a:graphicData>
        </a:graphic>
      </p:graphicFrame>
      <p:graphicFrame>
        <p:nvGraphicFramePr>
          <p:cNvPr id="11" name="Table 13">
            <a:extLst>
              <a:ext uri="{FF2B5EF4-FFF2-40B4-BE49-F238E27FC236}">
                <a16:creationId xmlns:a16="http://schemas.microsoft.com/office/drawing/2014/main" id="{8AE9351B-1B17-BC46-B8DD-386529146082}"/>
              </a:ext>
            </a:extLst>
          </p:cNvPr>
          <p:cNvGraphicFramePr>
            <a:graphicFrameLocks noGrp="1"/>
          </p:cNvGraphicFramePr>
          <p:nvPr>
            <p:extLst>
              <p:ext uri="{D42A27DB-BD31-4B8C-83A1-F6EECF244321}">
                <p14:modId xmlns:p14="http://schemas.microsoft.com/office/powerpoint/2010/main" val="69983739"/>
              </p:ext>
            </p:extLst>
          </p:nvPr>
        </p:nvGraphicFramePr>
        <p:xfrm>
          <a:off x="7281280" y="4732432"/>
          <a:ext cx="2840664" cy="462138"/>
        </p:xfrm>
        <a:graphic>
          <a:graphicData uri="http://schemas.openxmlformats.org/drawingml/2006/table">
            <a:tbl>
              <a:tblPr firstRow="1" bandRow="1">
                <a:tableStyleId>{5C22544A-7EE6-4342-B048-85BDC9FD1C3A}</a:tableStyleId>
              </a:tblPr>
              <a:tblGrid>
                <a:gridCol w="473444">
                  <a:extLst>
                    <a:ext uri="{9D8B030D-6E8A-4147-A177-3AD203B41FA5}">
                      <a16:colId xmlns:a16="http://schemas.microsoft.com/office/drawing/2014/main" val="1781094540"/>
                    </a:ext>
                  </a:extLst>
                </a:gridCol>
                <a:gridCol w="473444">
                  <a:extLst>
                    <a:ext uri="{9D8B030D-6E8A-4147-A177-3AD203B41FA5}">
                      <a16:colId xmlns:a16="http://schemas.microsoft.com/office/drawing/2014/main" val="3290410670"/>
                    </a:ext>
                  </a:extLst>
                </a:gridCol>
                <a:gridCol w="473444">
                  <a:extLst>
                    <a:ext uri="{9D8B030D-6E8A-4147-A177-3AD203B41FA5}">
                      <a16:colId xmlns:a16="http://schemas.microsoft.com/office/drawing/2014/main" val="1996681470"/>
                    </a:ext>
                  </a:extLst>
                </a:gridCol>
                <a:gridCol w="473444">
                  <a:extLst>
                    <a:ext uri="{9D8B030D-6E8A-4147-A177-3AD203B41FA5}">
                      <a16:colId xmlns:a16="http://schemas.microsoft.com/office/drawing/2014/main" val="3523884415"/>
                    </a:ext>
                  </a:extLst>
                </a:gridCol>
                <a:gridCol w="473444">
                  <a:extLst>
                    <a:ext uri="{9D8B030D-6E8A-4147-A177-3AD203B41FA5}">
                      <a16:colId xmlns:a16="http://schemas.microsoft.com/office/drawing/2014/main" val="3063850537"/>
                    </a:ext>
                  </a:extLst>
                </a:gridCol>
                <a:gridCol w="473444">
                  <a:extLst>
                    <a:ext uri="{9D8B030D-6E8A-4147-A177-3AD203B41FA5}">
                      <a16:colId xmlns:a16="http://schemas.microsoft.com/office/drawing/2014/main" val="939468993"/>
                    </a:ext>
                  </a:extLst>
                </a:gridCol>
              </a:tblGrid>
              <a:tr h="46213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6163998"/>
                  </a:ext>
                </a:extLst>
              </a:tr>
            </a:tbl>
          </a:graphicData>
        </a:graphic>
      </p:graphicFrame>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5E4974FE-7EEE-BB4E-855C-87143408DC28}"/>
                  </a:ext>
                </a:extLst>
              </p:cNvPr>
              <p:cNvSpPr txBox="1"/>
              <p:nvPr/>
            </p:nvSpPr>
            <p:spPr>
              <a:xfrm>
                <a:off x="10121944" y="4671798"/>
                <a:ext cx="695655" cy="522772"/>
              </a:xfrm>
              <a:prstGeom prst="rect">
                <a:avLst/>
              </a:prstGeom>
              <a:noFill/>
            </p:spPr>
            <p:txBody>
              <a:bodyPr wrap="square" rtlCol="0">
                <a:spAutoFit/>
              </a:bodyPr>
              <a:lstStyle/>
              <a:p>
                <a14:m>
                  <m:oMath xmlns:m="http://schemas.openxmlformats.org/officeDocument/2006/math">
                    <m:sSub>
                      <m:sSubPr>
                        <m:ctrlPr>
                          <a:rPr lang="en-US" sz="2797" i="1" dirty="0" smtClean="0">
                            <a:latin typeface="Cambria Math" panose="02040503050406030204" pitchFamily="18" charset="0"/>
                            <a:cs typeface="Times New Roman" panose="02020603050405020304" pitchFamily="18" charset="0"/>
                          </a:rPr>
                        </m:ctrlPr>
                      </m:sSubPr>
                      <m:e>
                        <m:r>
                          <a:rPr lang="en-US" sz="2797" b="1" i="1" dirty="0" smtClean="0">
                            <a:latin typeface="Cambria Math" panose="02040503050406030204" pitchFamily="18" charset="0"/>
                            <a:cs typeface="Times New Roman" panose="02020603050405020304" pitchFamily="18" charset="0"/>
                          </a:rPr>
                          <m:t>𝒉</m:t>
                        </m:r>
                      </m:e>
                      <m:sub>
                        <m:r>
                          <a:rPr lang="en-US" sz="2797" i="1" dirty="0" smtClean="0">
                            <a:latin typeface="Cambria Math" panose="02040503050406030204" pitchFamily="18" charset="0"/>
                            <a:cs typeface="Times New Roman" panose="02020603050405020304" pitchFamily="18" charset="0"/>
                          </a:rPr>
                          <m:t>1</m:t>
                        </m:r>
                      </m:sub>
                    </m:sSub>
                  </m:oMath>
                </a14:m>
                <a:r>
                  <a:rPr lang="en-US" sz="2797" i="1" dirty="0">
                    <a:latin typeface="Times New Roman" panose="02020603050405020304" pitchFamily="18" charset="0"/>
                    <a:cs typeface="Times New Roman" panose="02020603050405020304" pitchFamily="18" charset="0"/>
                  </a:rPr>
                  <a:t> </a:t>
                </a:r>
                <a:endParaRPr lang="en-US" sz="2797" baseline="-25000" dirty="0">
                  <a:latin typeface="Times New Roman" panose="02020603050405020304" pitchFamily="18" charset="0"/>
                  <a:cs typeface="Times New Roman" panose="02020603050405020304" pitchFamily="18" charset="0"/>
                </a:endParaRPr>
              </a:p>
            </p:txBody>
          </p:sp>
        </mc:Choice>
        <mc:Fallback>
          <p:sp>
            <p:nvSpPr>
              <p:cNvPr id="12" name="TextBox 11">
                <a:extLst>
                  <a:ext uri="{FF2B5EF4-FFF2-40B4-BE49-F238E27FC236}">
                    <a16:creationId xmlns:a16="http://schemas.microsoft.com/office/drawing/2014/main" id="{5E4974FE-7EEE-BB4E-855C-87143408DC28}"/>
                  </a:ext>
                </a:extLst>
              </p:cNvPr>
              <p:cNvSpPr txBox="1">
                <a:spLocks noRot="1" noChangeAspect="1" noMove="1" noResize="1" noEditPoints="1" noAdjustHandles="1" noChangeArrowheads="1" noChangeShapeType="1" noTextEdit="1"/>
              </p:cNvSpPr>
              <p:nvPr/>
            </p:nvSpPr>
            <p:spPr>
              <a:xfrm>
                <a:off x="10121944" y="4671798"/>
                <a:ext cx="695655" cy="522772"/>
              </a:xfrm>
              <a:prstGeom prst="rect">
                <a:avLst/>
              </a:prstGeom>
              <a:blipFill>
                <a:blip r:embed="rId7"/>
                <a:stretch>
                  <a:fillRect l="-5263" b="-4762"/>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19212853-0EC6-F845-B47F-21A03467C534}"/>
              </a:ext>
            </a:extLst>
          </p:cNvPr>
          <p:cNvCxnSpPr>
            <a:cxnSpLocks/>
          </p:cNvCxnSpPr>
          <p:nvPr/>
        </p:nvCxnSpPr>
        <p:spPr>
          <a:xfrm flipH="1" flipV="1">
            <a:off x="7281280" y="5194570"/>
            <a:ext cx="710166" cy="83616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692457C1-96D3-F24E-A56E-A7AFD9DF518A}"/>
              </a:ext>
            </a:extLst>
          </p:cNvPr>
          <p:cNvCxnSpPr>
            <a:cxnSpLocks/>
          </p:cNvCxnSpPr>
          <p:nvPr/>
        </p:nvCxnSpPr>
        <p:spPr>
          <a:xfrm flipV="1">
            <a:off x="9411778" y="5194570"/>
            <a:ext cx="687758" cy="83616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2F3D6467-8960-A742-98EE-2C4DC82FB842}"/>
              </a:ext>
            </a:extLst>
          </p:cNvPr>
          <p:cNvCxnSpPr>
            <a:cxnSpLocks/>
          </p:cNvCxnSpPr>
          <p:nvPr/>
        </p:nvCxnSpPr>
        <p:spPr>
          <a:xfrm flipV="1">
            <a:off x="8421060" y="5456223"/>
            <a:ext cx="561104" cy="34851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E6DFA441-53A5-CA41-9D74-413FFF8DA5A5}"/>
              </a:ext>
            </a:extLst>
          </p:cNvPr>
          <p:cNvCxnSpPr>
            <a:cxnSpLocks/>
          </p:cNvCxnSpPr>
          <p:nvPr/>
        </p:nvCxnSpPr>
        <p:spPr>
          <a:xfrm flipH="1" flipV="1">
            <a:off x="8421060" y="5461598"/>
            <a:ext cx="561104" cy="3431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1B699721-5AAA-EF4C-A448-D63980C7EF4C}"/>
              </a:ext>
            </a:extLst>
          </p:cNvPr>
          <p:cNvCxnSpPr>
            <a:cxnSpLocks/>
          </p:cNvCxnSpPr>
          <p:nvPr/>
        </p:nvCxnSpPr>
        <p:spPr>
          <a:xfrm flipV="1">
            <a:off x="7281281" y="3746244"/>
            <a:ext cx="0" cy="97652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3E43C697-EB09-7C43-B4BC-3C624ED8CBA2}"/>
              </a:ext>
            </a:extLst>
          </p:cNvPr>
          <p:cNvCxnSpPr>
            <a:cxnSpLocks/>
          </p:cNvCxnSpPr>
          <p:nvPr/>
        </p:nvCxnSpPr>
        <p:spPr>
          <a:xfrm flipH="1" flipV="1">
            <a:off x="10099536" y="3746244"/>
            <a:ext cx="22409" cy="97652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50C56FB9-BC35-9C4F-8745-F6C804E41646}"/>
              </a:ext>
            </a:extLst>
          </p:cNvPr>
          <p:cNvCxnSpPr>
            <a:cxnSpLocks/>
          </p:cNvCxnSpPr>
          <p:nvPr/>
        </p:nvCxnSpPr>
        <p:spPr>
          <a:xfrm flipV="1">
            <a:off x="8404217" y="4138601"/>
            <a:ext cx="561104" cy="34851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DF9354CA-2787-6346-B32A-6A8CAAEDA851}"/>
              </a:ext>
            </a:extLst>
          </p:cNvPr>
          <p:cNvCxnSpPr>
            <a:cxnSpLocks/>
          </p:cNvCxnSpPr>
          <p:nvPr/>
        </p:nvCxnSpPr>
        <p:spPr>
          <a:xfrm flipH="1" flipV="1">
            <a:off x="8404217" y="4143976"/>
            <a:ext cx="561104" cy="3431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21" name="Oval 20">
                <a:extLst>
                  <a:ext uri="{FF2B5EF4-FFF2-40B4-BE49-F238E27FC236}">
                    <a16:creationId xmlns:a16="http://schemas.microsoft.com/office/drawing/2014/main" id="{0F771121-ACA6-7047-BBDC-40862A8554EA}"/>
                  </a:ext>
                </a:extLst>
              </p:cNvPr>
              <p:cNvSpPr/>
              <p:nvPr/>
            </p:nvSpPr>
            <p:spPr>
              <a:xfrm>
                <a:off x="8517252" y="5491665"/>
                <a:ext cx="335034" cy="30544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US" b="0" i="1" dirty="0" smtClean="0">
                          <a:latin typeface="Cambria Math" panose="02040503050406030204" pitchFamily="18" charset="0"/>
                        </a:rPr>
                        <m:t> </m:t>
                      </m:r>
                      <m:r>
                        <a:rPr lang="el-GR" i="1" dirty="0" smtClean="0">
                          <a:latin typeface="Cambria Math" panose="02040503050406030204" pitchFamily="18" charset="0"/>
                        </a:rPr>
                        <m:t>𝜎</m:t>
                      </m:r>
                    </m:oMath>
                  </m:oMathPara>
                </a14:m>
                <a:endParaRPr lang="en-US" dirty="0"/>
              </a:p>
            </p:txBody>
          </p:sp>
        </mc:Choice>
        <mc:Fallback>
          <p:sp>
            <p:nvSpPr>
              <p:cNvPr id="21" name="Oval 20">
                <a:extLst>
                  <a:ext uri="{FF2B5EF4-FFF2-40B4-BE49-F238E27FC236}">
                    <a16:creationId xmlns:a16="http://schemas.microsoft.com/office/drawing/2014/main" id="{0F771121-ACA6-7047-BBDC-40862A8554EA}"/>
                  </a:ext>
                </a:extLst>
              </p:cNvPr>
              <p:cNvSpPr>
                <a:spLocks noRot="1" noChangeAspect="1" noMove="1" noResize="1" noEditPoints="1" noAdjustHandles="1" noChangeArrowheads="1" noChangeShapeType="1" noTextEdit="1"/>
              </p:cNvSpPr>
              <p:nvPr/>
            </p:nvSpPr>
            <p:spPr>
              <a:xfrm>
                <a:off x="8517252" y="5491665"/>
                <a:ext cx="335034" cy="305444"/>
              </a:xfrm>
              <a:prstGeom prst="ellipse">
                <a:avLst/>
              </a:prstGeom>
              <a:blipFill>
                <a:blip r:embed="rId8"/>
                <a:stretch>
                  <a:fillRect l="-17857" b="-28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Oval 21">
                <a:extLst>
                  <a:ext uri="{FF2B5EF4-FFF2-40B4-BE49-F238E27FC236}">
                    <a16:creationId xmlns:a16="http://schemas.microsoft.com/office/drawing/2014/main" id="{6F50C360-3DB3-8347-AE5C-FC3E3151D12F}"/>
                  </a:ext>
                </a:extLst>
              </p:cNvPr>
              <p:cNvSpPr/>
              <p:nvPr/>
            </p:nvSpPr>
            <p:spPr>
              <a:xfrm>
                <a:off x="8523100" y="4160624"/>
                <a:ext cx="335034" cy="30544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US" b="0" i="1" dirty="0" smtClean="0">
                          <a:latin typeface="Cambria Math" panose="02040503050406030204" pitchFamily="18" charset="0"/>
                        </a:rPr>
                        <m:t> </m:t>
                      </m:r>
                      <m:r>
                        <a:rPr lang="el-GR" i="1" dirty="0" smtClean="0">
                          <a:latin typeface="Cambria Math" panose="02040503050406030204" pitchFamily="18" charset="0"/>
                        </a:rPr>
                        <m:t>𝜎</m:t>
                      </m:r>
                    </m:oMath>
                  </m:oMathPara>
                </a14:m>
                <a:endParaRPr lang="en-US" dirty="0"/>
              </a:p>
            </p:txBody>
          </p:sp>
        </mc:Choice>
        <mc:Fallback>
          <p:sp>
            <p:nvSpPr>
              <p:cNvPr id="22" name="Oval 21">
                <a:extLst>
                  <a:ext uri="{FF2B5EF4-FFF2-40B4-BE49-F238E27FC236}">
                    <a16:creationId xmlns:a16="http://schemas.microsoft.com/office/drawing/2014/main" id="{6F50C360-3DB3-8347-AE5C-FC3E3151D12F}"/>
                  </a:ext>
                </a:extLst>
              </p:cNvPr>
              <p:cNvSpPr>
                <a:spLocks noRot="1" noChangeAspect="1" noMove="1" noResize="1" noEditPoints="1" noAdjustHandles="1" noChangeArrowheads="1" noChangeShapeType="1" noTextEdit="1"/>
              </p:cNvSpPr>
              <p:nvPr/>
            </p:nvSpPr>
            <p:spPr>
              <a:xfrm>
                <a:off x="8523100" y="4160624"/>
                <a:ext cx="335034" cy="305444"/>
              </a:xfrm>
              <a:prstGeom prst="ellipse">
                <a:avLst/>
              </a:prstGeom>
              <a:blipFill>
                <a:blip r:embed="rId9"/>
                <a:stretch>
                  <a:fillRect l="-17857" t="-3846" b="-26923"/>
                </a:stretch>
              </a:blipFill>
            </p:spPr>
            <p:txBody>
              <a:bodyPr/>
              <a:lstStyle/>
              <a:p>
                <a:r>
                  <a:rPr lang="en-US">
                    <a:noFill/>
                  </a:rPr>
                  <a:t> </a:t>
                </a:r>
              </a:p>
            </p:txBody>
          </p:sp>
        </mc:Fallback>
      </mc:AlternateContent>
      <p:graphicFrame>
        <p:nvGraphicFramePr>
          <p:cNvPr id="23" name="Table 13">
            <a:extLst>
              <a:ext uri="{FF2B5EF4-FFF2-40B4-BE49-F238E27FC236}">
                <a16:creationId xmlns:a16="http://schemas.microsoft.com/office/drawing/2014/main" id="{9280C9A7-4318-3A48-A309-4E56287B3B1F}"/>
              </a:ext>
            </a:extLst>
          </p:cNvPr>
          <p:cNvGraphicFramePr>
            <a:graphicFrameLocks noGrp="1"/>
          </p:cNvGraphicFramePr>
          <p:nvPr>
            <p:extLst>
              <p:ext uri="{D42A27DB-BD31-4B8C-83A1-F6EECF244321}">
                <p14:modId xmlns:p14="http://schemas.microsoft.com/office/powerpoint/2010/main" val="660817121"/>
              </p:ext>
            </p:extLst>
          </p:nvPr>
        </p:nvGraphicFramePr>
        <p:xfrm>
          <a:off x="7281280" y="3274447"/>
          <a:ext cx="2840664" cy="462138"/>
        </p:xfrm>
        <a:graphic>
          <a:graphicData uri="http://schemas.openxmlformats.org/drawingml/2006/table">
            <a:tbl>
              <a:tblPr firstRow="1" bandRow="1">
                <a:tableStyleId>{5C22544A-7EE6-4342-B048-85BDC9FD1C3A}</a:tableStyleId>
              </a:tblPr>
              <a:tblGrid>
                <a:gridCol w="473444">
                  <a:extLst>
                    <a:ext uri="{9D8B030D-6E8A-4147-A177-3AD203B41FA5}">
                      <a16:colId xmlns:a16="http://schemas.microsoft.com/office/drawing/2014/main" val="1781094540"/>
                    </a:ext>
                  </a:extLst>
                </a:gridCol>
                <a:gridCol w="473444">
                  <a:extLst>
                    <a:ext uri="{9D8B030D-6E8A-4147-A177-3AD203B41FA5}">
                      <a16:colId xmlns:a16="http://schemas.microsoft.com/office/drawing/2014/main" val="3290410670"/>
                    </a:ext>
                  </a:extLst>
                </a:gridCol>
                <a:gridCol w="473444">
                  <a:extLst>
                    <a:ext uri="{9D8B030D-6E8A-4147-A177-3AD203B41FA5}">
                      <a16:colId xmlns:a16="http://schemas.microsoft.com/office/drawing/2014/main" val="1996681470"/>
                    </a:ext>
                  </a:extLst>
                </a:gridCol>
                <a:gridCol w="473444">
                  <a:extLst>
                    <a:ext uri="{9D8B030D-6E8A-4147-A177-3AD203B41FA5}">
                      <a16:colId xmlns:a16="http://schemas.microsoft.com/office/drawing/2014/main" val="3523884415"/>
                    </a:ext>
                  </a:extLst>
                </a:gridCol>
                <a:gridCol w="473444">
                  <a:extLst>
                    <a:ext uri="{9D8B030D-6E8A-4147-A177-3AD203B41FA5}">
                      <a16:colId xmlns:a16="http://schemas.microsoft.com/office/drawing/2014/main" val="3063850537"/>
                    </a:ext>
                  </a:extLst>
                </a:gridCol>
                <a:gridCol w="473444">
                  <a:extLst>
                    <a:ext uri="{9D8B030D-6E8A-4147-A177-3AD203B41FA5}">
                      <a16:colId xmlns:a16="http://schemas.microsoft.com/office/drawing/2014/main" val="939468993"/>
                    </a:ext>
                  </a:extLst>
                </a:gridCol>
              </a:tblGrid>
              <a:tr h="46213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6163998"/>
                  </a:ext>
                </a:extLst>
              </a:tr>
            </a:tbl>
          </a:graphicData>
        </a:graphic>
      </p:graphicFrame>
      <p:cxnSp>
        <p:nvCxnSpPr>
          <p:cNvPr id="24" name="Straight Arrow Connector 23">
            <a:extLst>
              <a:ext uri="{FF2B5EF4-FFF2-40B4-BE49-F238E27FC236}">
                <a16:creationId xmlns:a16="http://schemas.microsoft.com/office/drawing/2014/main" id="{CC09F86A-132E-A843-8125-4EB23C5A6E81}"/>
              </a:ext>
            </a:extLst>
          </p:cNvPr>
          <p:cNvCxnSpPr>
            <a:cxnSpLocks/>
          </p:cNvCxnSpPr>
          <p:nvPr/>
        </p:nvCxnSpPr>
        <p:spPr>
          <a:xfrm flipV="1">
            <a:off x="7281281" y="2382073"/>
            <a:ext cx="1189589" cy="89237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926EE3AD-DDFC-D244-98BF-8A411357EEC1}"/>
              </a:ext>
            </a:extLst>
          </p:cNvPr>
          <p:cNvCxnSpPr>
            <a:cxnSpLocks/>
          </p:cNvCxnSpPr>
          <p:nvPr/>
        </p:nvCxnSpPr>
        <p:spPr>
          <a:xfrm flipH="1" flipV="1">
            <a:off x="8932357" y="2410263"/>
            <a:ext cx="1189589" cy="86418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5FD7F47A-FB9A-5D4C-9273-9CBD1D01F423}"/>
              </a:ext>
            </a:extLst>
          </p:cNvPr>
          <p:cNvCxnSpPr>
            <a:cxnSpLocks/>
          </p:cNvCxnSpPr>
          <p:nvPr/>
        </p:nvCxnSpPr>
        <p:spPr>
          <a:xfrm flipV="1">
            <a:off x="8404217" y="2690275"/>
            <a:ext cx="561104" cy="34851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2C0D9109-C060-6E47-89C4-752E9CDC854C}"/>
              </a:ext>
            </a:extLst>
          </p:cNvPr>
          <p:cNvCxnSpPr>
            <a:cxnSpLocks/>
          </p:cNvCxnSpPr>
          <p:nvPr/>
        </p:nvCxnSpPr>
        <p:spPr>
          <a:xfrm flipH="1" flipV="1">
            <a:off x="8404217" y="2695650"/>
            <a:ext cx="561104" cy="3431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28" name="Oval 27">
                <a:extLst>
                  <a:ext uri="{FF2B5EF4-FFF2-40B4-BE49-F238E27FC236}">
                    <a16:creationId xmlns:a16="http://schemas.microsoft.com/office/drawing/2014/main" id="{F3721716-CAAF-A540-946F-09C6E878A416}"/>
                  </a:ext>
                </a:extLst>
              </p:cNvPr>
              <p:cNvSpPr/>
              <p:nvPr/>
            </p:nvSpPr>
            <p:spPr>
              <a:xfrm>
                <a:off x="8523100" y="2712298"/>
                <a:ext cx="335034" cy="30544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US" b="0" i="1" dirty="0" smtClean="0">
                          <a:latin typeface="Cambria Math" panose="02040503050406030204" pitchFamily="18" charset="0"/>
                        </a:rPr>
                        <m:t> </m:t>
                      </m:r>
                      <m:r>
                        <a:rPr lang="el-GR" i="1" dirty="0" smtClean="0">
                          <a:latin typeface="Cambria Math" panose="02040503050406030204" pitchFamily="18" charset="0"/>
                        </a:rPr>
                        <m:t>𝜎</m:t>
                      </m:r>
                    </m:oMath>
                  </m:oMathPara>
                </a14:m>
                <a:endParaRPr lang="en-US" dirty="0"/>
              </a:p>
            </p:txBody>
          </p:sp>
        </mc:Choice>
        <mc:Fallback>
          <p:sp>
            <p:nvSpPr>
              <p:cNvPr id="28" name="Oval 27">
                <a:extLst>
                  <a:ext uri="{FF2B5EF4-FFF2-40B4-BE49-F238E27FC236}">
                    <a16:creationId xmlns:a16="http://schemas.microsoft.com/office/drawing/2014/main" id="{F3721716-CAAF-A540-946F-09C6E878A416}"/>
                  </a:ext>
                </a:extLst>
              </p:cNvPr>
              <p:cNvSpPr>
                <a:spLocks noRot="1" noChangeAspect="1" noMove="1" noResize="1" noEditPoints="1" noAdjustHandles="1" noChangeArrowheads="1" noChangeShapeType="1" noTextEdit="1"/>
              </p:cNvSpPr>
              <p:nvPr/>
            </p:nvSpPr>
            <p:spPr>
              <a:xfrm>
                <a:off x="8523100" y="2712298"/>
                <a:ext cx="335034" cy="305444"/>
              </a:xfrm>
              <a:prstGeom prst="ellipse">
                <a:avLst/>
              </a:prstGeom>
              <a:blipFill>
                <a:blip r:embed="rId10"/>
                <a:stretch>
                  <a:fillRect l="-17857" b="-230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2F90E5EB-C2D2-0E43-B12F-C47800F0C1A2}"/>
                  </a:ext>
                </a:extLst>
              </p:cNvPr>
              <p:cNvSpPr txBox="1"/>
              <p:nvPr/>
            </p:nvSpPr>
            <p:spPr>
              <a:xfrm>
                <a:off x="10095410" y="3274447"/>
                <a:ext cx="695655" cy="522772"/>
              </a:xfrm>
              <a:prstGeom prst="rect">
                <a:avLst/>
              </a:prstGeom>
              <a:noFill/>
            </p:spPr>
            <p:txBody>
              <a:bodyPr wrap="square" rtlCol="0">
                <a:spAutoFit/>
              </a:bodyPr>
              <a:lstStyle/>
              <a:p>
                <a14:m>
                  <m:oMath xmlns:m="http://schemas.openxmlformats.org/officeDocument/2006/math">
                    <m:sSub>
                      <m:sSubPr>
                        <m:ctrlPr>
                          <a:rPr lang="en-US" sz="2797" i="1" dirty="0" smtClean="0">
                            <a:latin typeface="Cambria Math" panose="02040503050406030204" pitchFamily="18" charset="0"/>
                            <a:cs typeface="Times New Roman" panose="02020603050405020304" pitchFamily="18" charset="0"/>
                          </a:rPr>
                        </m:ctrlPr>
                      </m:sSubPr>
                      <m:e>
                        <m:r>
                          <a:rPr lang="en-US" sz="2797" b="1" i="1" dirty="0" smtClean="0">
                            <a:latin typeface="Cambria Math" panose="02040503050406030204" pitchFamily="18" charset="0"/>
                            <a:cs typeface="Times New Roman" panose="02020603050405020304" pitchFamily="18" charset="0"/>
                          </a:rPr>
                          <m:t>𝒉</m:t>
                        </m:r>
                      </m:e>
                      <m:sub>
                        <m:r>
                          <a:rPr lang="en-US" sz="2797" b="0" i="1" dirty="0" smtClean="0">
                            <a:latin typeface="Cambria Math" panose="02040503050406030204" pitchFamily="18" charset="0"/>
                            <a:cs typeface="Times New Roman" panose="02020603050405020304" pitchFamily="18" charset="0"/>
                          </a:rPr>
                          <m:t>2</m:t>
                        </m:r>
                      </m:sub>
                    </m:sSub>
                  </m:oMath>
                </a14:m>
                <a:r>
                  <a:rPr lang="en-US" sz="2797" i="1" dirty="0">
                    <a:latin typeface="Times New Roman" panose="02020603050405020304" pitchFamily="18" charset="0"/>
                    <a:cs typeface="Times New Roman" panose="02020603050405020304" pitchFamily="18" charset="0"/>
                  </a:rPr>
                  <a:t> </a:t>
                </a:r>
                <a:endParaRPr lang="en-US" sz="2797" baseline="-25000" dirty="0">
                  <a:latin typeface="Times New Roman" panose="02020603050405020304" pitchFamily="18" charset="0"/>
                  <a:cs typeface="Times New Roman" panose="02020603050405020304" pitchFamily="18" charset="0"/>
                </a:endParaRPr>
              </a:p>
            </p:txBody>
          </p:sp>
        </mc:Choice>
        <mc:Fallback>
          <p:sp>
            <p:nvSpPr>
              <p:cNvPr id="29" name="TextBox 28">
                <a:extLst>
                  <a:ext uri="{FF2B5EF4-FFF2-40B4-BE49-F238E27FC236}">
                    <a16:creationId xmlns:a16="http://schemas.microsoft.com/office/drawing/2014/main" id="{2F90E5EB-C2D2-0E43-B12F-C47800F0C1A2}"/>
                  </a:ext>
                </a:extLst>
              </p:cNvPr>
              <p:cNvSpPr txBox="1">
                <a:spLocks noRot="1" noChangeAspect="1" noMove="1" noResize="1" noEditPoints="1" noAdjustHandles="1" noChangeArrowheads="1" noChangeShapeType="1" noTextEdit="1"/>
              </p:cNvSpPr>
              <p:nvPr/>
            </p:nvSpPr>
            <p:spPr>
              <a:xfrm>
                <a:off x="10095410" y="3274447"/>
                <a:ext cx="695655" cy="522772"/>
              </a:xfrm>
              <a:prstGeom prst="rect">
                <a:avLst/>
              </a:prstGeom>
              <a:blipFill>
                <a:blip r:embed="rId11"/>
                <a:stretch>
                  <a:fillRect l="-3571" b="-2326"/>
                </a:stretch>
              </a:blipFill>
            </p:spPr>
            <p:txBody>
              <a:bodyPr/>
              <a:lstStyle/>
              <a:p>
                <a:r>
                  <a:rPr lang="en-US">
                    <a:noFill/>
                  </a:rPr>
                  <a:t> </a:t>
                </a:r>
              </a:p>
            </p:txBody>
          </p:sp>
        </mc:Fallback>
      </mc:AlternateContent>
      <p:pic>
        <p:nvPicPr>
          <p:cNvPr id="30" name="Audio 29">
            <a:hlinkClick r:id="" action="ppaction://media"/>
            <a:extLst>
              <a:ext uri="{FF2B5EF4-FFF2-40B4-BE49-F238E27FC236}">
                <a16:creationId xmlns:a16="http://schemas.microsoft.com/office/drawing/2014/main" id="{867A9ADA-F1E6-CE47-A578-CD228B1ADF56}"/>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96989587"/>
      </p:ext>
    </p:extLst>
  </p:cSld>
  <p:clrMapOvr>
    <a:masterClrMapping/>
  </p:clrMapOvr>
  <mc:AlternateContent xmlns:mc="http://schemas.openxmlformats.org/markup-compatibility/2006">
    <mc:Choice xmlns:p14="http://schemas.microsoft.com/office/powerpoint/2010/main" Requires="p14">
      <p:transition spd="slow" p14:dur="2000" advTm="76123"/>
    </mc:Choice>
    <mc:Fallback>
      <p:transition spd="slow" advTm="761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0803"/>
            <a:ext cx="12192000" cy="882197"/>
          </a:xfrm>
        </p:spPr>
        <p:txBody>
          <a:bodyPr>
            <a:noAutofit/>
          </a:bodyPr>
          <a:lstStyle/>
          <a:p>
            <a:pPr algn="ctr"/>
            <a:r>
              <a:rPr lang="en-US" sz="3733" dirty="0"/>
              <a:t>For simple models, minimizing the loss is easy.</a:t>
            </a:r>
          </a:p>
        </p:txBody>
      </p:sp>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361682" y="2862879"/>
            <a:ext cx="7468637" cy="3734319"/>
          </a:xfrm>
          <a:prstGeom prst="rect">
            <a:avLst/>
          </a:prstGeom>
        </p:spPr>
      </p:pic>
      <p:sp>
        <p:nvSpPr>
          <p:cNvPr id="3" name="Rectangle 2">
            <a:extLst>
              <a:ext uri="{FF2B5EF4-FFF2-40B4-BE49-F238E27FC236}">
                <a16:creationId xmlns:a16="http://schemas.microsoft.com/office/drawing/2014/main" id="{C1F55A68-D73C-C447-9F39-27750C885519}"/>
              </a:ext>
            </a:extLst>
          </p:cNvPr>
          <p:cNvSpPr/>
          <p:nvPr/>
        </p:nvSpPr>
        <p:spPr>
          <a:xfrm>
            <a:off x="3048000" y="1098294"/>
            <a:ext cx="6096000" cy="1734129"/>
          </a:xfrm>
          <a:prstGeom prst="rect">
            <a:avLst/>
          </a:prstGeom>
        </p:spPr>
        <p:txBody>
          <a:bodyPr>
            <a:spAutoFit/>
          </a:bodyPr>
          <a:lstStyle/>
          <a:p>
            <a:pPr marL="457189" indent="-457189">
              <a:spcAft>
                <a:spcPts val="800"/>
              </a:spcAft>
              <a:buFont typeface="+mj-lt"/>
              <a:buAutoNum type="arabicPeriod"/>
            </a:pPr>
            <a:r>
              <a:rPr lang="en-US" sz="1867" dirty="0"/>
              <a:t>There are a limited number of parameters to consider</a:t>
            </a:r>
          </a:p>
          <a:p>
            <a:pPr marL="457189" indent="-457189">
              <a:spcAft>
                <a:spcPts val="800"/>
              </a:spcAft>
              <a:buFont typeface="+mj-lt"/>
              <a:buAutoNum type="arabicPeriod"/>
            </a:pPr>
            <a:r>
              <a:rPr lang="en-US" sz="1867" dirty="0"/>
              <a:t>Here, the loss is ‘bowl-shaped’, or </a:t>
            </a:r>
            <a:r>
              <a:rPr lang="en-US" sz="1867" i="1" dirty="0"/>
              <a:t>convex</a:t>
            </a:r>
            <a:r>
              <a:rPr lang="en-US" sz="1867" dirty="0"/>
              <a:t>; we can simply walk downhill from our current position</a:t>
            </a:r>
          </a:p>
          <a:p>
            <a:pPr marL="457189" indent="-457189">
              <a:spcAft>
                <a:spcPts val="800"/>
              </a:spcAft>
              <a:buFont typeface="+mj-lt"/>
              <a:buAutoNum type="arabicPeriod"/>
            </a:pPr>
            <a:r>
              <a:rPr lang="en-US" sz="1867" dirty="0"/>
              <a:t>For linear regression, we can simply </a:t>
            </a:r>
            <a:r>
              <a:rPr lang="en-US" sz="1867" i="1" dirty="0"/>
              <a:t>solve </a:t>
            </a:r>
            <a:r>
              <a:rPr lang="en-US" sz="1867" dirty="0"/>
              <a:t>for the best parameters; but in general this is not true</a:t>
            </a:r>
          </a:p>
        </p:txBody>
      </p:sp>
      <p:pic>
        <p:nvPicPr>
          <p:cNvPr id="6" name="Audio 5">
            <a:hlinkClick r:id="" action="ppaction://media"/>
            <a:extLst>
              <a:ext uri="{FF2B5EF4-FFF2-40B4-BE49-F238E27FC236}">
                <a16:creationId xmlns:a16="http://schemas.microsoft.com/office/drawing/2014/main" id="{8A22293B-2080-BE44-925C-69DDCC729F0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77806458"/>
      </p:ext>
    </p:extLst>
  </p:cSld>
  <p:clrMapOvr>
    <a:masterClrMapping/>
  </p:clrMapOvr>
  <mc:AlternateContent xmlns:mc="http://schemas.openxmlformats.org/markup-compatibility/2006">
    <mc:Choice xmlns:p14="http://schemas.microsoft.com/office/powerpoint/2010/main" Requires="p14">
      <p:transition spd="slow" p14:dur="2000" advTm="49474"/>
    </mc:Choice>
    <mc:Fallback>
      <p:transition spd="slow" advTm="494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clip confused man"/>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303486" y="2334127"/>
            <a:ext cx="729399" cy="5899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clip art mountain"/>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25110" y="1809657"/>
            <a:ext cx="10741783" cy="4547355"/>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7416E180-17B7-4641-9211-C249B77D112D}"/>
              </a:ext>
            </a:extLst>
          </p:cNvPr>
          <p:cNvSpPr>
            <a:spLocks noGrp="1"/>
          </p:cNvSpPr>
          <p:nvPr>
            <p:ph type="title"/>
          </p:nvPr>
        </p:nvSpPr>
        <p:spPr>
          <a:xfrm>
            <a:off x="0" y="260803"/>
            <a:ext cx="12192000" cy="882197"/>
          </a:xfrm>
        </p:spPr>
        <p:txBody>
          <a:bodyPr>
            <a:noAutofit/>
          </a:bodyPr>
          <a:lstStyle/>
          <a:p>
            <a:pPr algn="ctr"/>
            <a:r>
              <a:rPr lang="en-US" sz="3733" dirty="0"/>
              <a:t>For complex models, it is much more difficult…</a:t>
            </a:r>
          </a:p>
        </p:txBody>
      </p:sp>
      <p:sp>
        <p:nvSpPr>
          <p:cNvPr id="9" name="Rectangle 8">
            <a:extLst>
              <a:ext uri="{FF2B5EF4-FFF2-40B4-BE49-F238E27FC236}">
                <a16:creationId xmlns:a16="http://schemas.microsoft.com/office/drawing/2014/main" id="{6C7098D5-02FE-C44B-B597-3009CCD85892}"/>
              </a:ext>
            </a:extLst>
          </p:cNvPr>
          <p:cNvSpPr/>
          <p:nvPr/>
        </p:nvSpPr>
        <p:spPr>
          <a:xfrm>
            <a:off x="725108" y="1118506"/>
            <a:ext cx="6096000" cy="1159485"/>
          </a:xfrm>
          <a:prstGeom prst="rect">
            <a:avLst/>
          </a:prstGeom>
        </p:spPr>
        <p:txBody>
          <a:bodyPr>
            <a:spAutoFit/>
          </a:bodyPr>
          <a:lstStyle/>
          <a:p>
            <a:pPr marL="457189" indent="-457189">
              <a:spcAft>
                <a:spcPts val="800"/>
              </a:spcAft>
              <a:buFont typeface="+mj-lt"/>
              <a:buAutoNum type="arabicPeriod"/>
            </a:pPr>
            <a:r>
              <a:rPr lang="en-US" sz="1867" dirty="0"/>
              <a:t>High-dimensional</a:t>
            </a:r>
          </a:p>
          <a:p>
            <a:pPr marL="457189" indent="-457189">
              <a:spcAft>
                <a:spcPts val="800"/>
              </a:spcAft>
              <a:buFont typeface="+mj-lt"/>
              <a:buAutoNum type="arabicPeriod"/>
            </a:pPr>
            <a:r>
              <a:rPr lang="en-US" sz="1867" dirty="0"/>
              <a:t>Non-convex</a:t>
            </a:r>
          </a:p>
          <a:p>
            <a:pPr marL="457189" indent="-457189">
              <a:spcAft>
                <a:spcPts val="800"/>
              </a:spcAft>
              <a:buFont typeface="+mj-lt"/>
              <a:buAutoNum type="arabicPeriod"/>
            </a:pPr>
            <a:r>
              <a:rPr lang="en-US" sz="1867" dirty="0"/>
              <a:t>No closed-form solution</a:t>
            </a:r>
          </a:p>
        </p:txBody>
      </p:sp>
      <p:pic>
        <p:nvPicPr>
          <p:cNvPr id="5" name="Audio 4">
            <a:hlinkClick r:id="" action="ppaction://media"/>
            <a:extLst>
              <a:ext uri="{FF2B5EF4-FFF2-40B4-BE49-F238E27FC236}">
                <a16:creationId xmlns:a16="http://schemas.microsoft.com/office/drawing/2014/main" id="{F7C615D7-E58A-574D-A27D-E0ED7E810B0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57810875"/>
      </p:ext>
    </p:extLst>
  </p:cSld>
  <p:clrMapOvr>
    <a:masterClrMapping/>
  </p:clrMapOvr>
  <mc:AlternateContent xmlns:mc="http://schemas.openxmlformats.org/markup-compatibility/2006">
    <mc:Choice xmlns:p14="http://schemas.microsoft.com/office/powerpoint/2010/main" Requires="p14">
      <p:transition spd="slow" p14:dur="2000" advTm="43170"/>
    </mc:Choice>
    <mc:Fallback>
      <p:transition spd="slow" advTm="431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clip confused man"/>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303486" y="2334127"/>
            <a:ext cx="729399" cy="58995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clip art mountain"/>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25110" y="1809657"/>
            <a:ext cx="10741783" cy="454735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6A5D8221-1EE1-7A48-9F7A-0DF24B39C4C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976315" y="2056962"/>
            <a:ext cx="3089196" cy="2924439"/>
          </a:xfrm>
          <a:prstGeom prst="rect">
            <a:avLst/>
          </a:prstGeom>
        </p:spPr>
      </p:pic>
      <p:pic>
        <p:nvPicPr>
          <p:cNvPr id="7" name="Picture 6">
            <a:extLst>
              <a:ext uri="{FF2B5EF4-FFF2-40B4-BE49-F238E27FC236}">
                <a16:creationId xmlns:a16="http://schemas.microsoft.com/office/drawing/2014/main" id="{284F992F-F5E0-1A4D-A3FD-F38C2FBA36A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051432" y="2056961"/>
            <a:ext cx="3252053" cy="3078611"/>
          </a:xfrm>
          <a:prstGeom prst="rect">
            <a:avLst/>
          </a:prstGeom>
        </p:spPr>
      </p:pic>
      <p:pic>
        <p:nvPicPr>
          <p:cNvPr id="8" name="Picture 7">
            <a:extLst>
              <a:ext uri="{FF2B5EF4-FFF2-40B4-BE49-F238E27FC236}">
                <a16:creationId xmlns:a16="http://schemas.microsoft.com/office/drawing/2014/main" id="{15991DF8-7FB7-B44C-B04A-634F5944E644}"/>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766581" y="3111231"/>
            <a:ext cx="3073808" cy="2909872"/>
          </a:xfrm>
          <a:prstGeom prst="rect">
            <a:avLst/>
          </a:prstGeom>
        </p:spPr>
      </p:pic>
      <p:pic>
        <p:nvPicPr>
          <p:cNvPr id="9" name="Picture 8">
            <a:extLst>
              <a:ext uri="{FF2B5EF4-FFF2-40B4-BE49-F238E27FC236}">
                <a16:creationId xmlns:a16="http://schemas.microsoft.com/office/drawing/2014/main" id="{5F5DC5D4-7B5D-1548-A8F2-41B25B1C3AF1}"/>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629527" y="2629105"/>
            <a:ext cx="2567037" cy="2430129"/>
          </a:xfrm>
          <a:prstGeom prst="rect">
            <a:avLst/>
          </a:prstGeom>
        </p:spPr>
      </p:pic>
      <p:pic>
        <p:nvPicPr>
          <p:cNvPr id="10" name="Picture 9">
            <a:extLst>
              <a:ext uri="{FF2B5EF4-FFF2-40B4-BE49-F238E27FC236}">
                <a16:creationId xmlns:a16="http://schemas.microsoft.com/office/drawing/2014/main" id="{AB7C7368-65C1-334B-9FDB-FAB2C3708EA8}"/>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500723" y="2907384"/>
            <a:ext cx="4329420" cy="4098517"/>
          </a:xfrm>
          <a:prstGeom prst="rect">
            <a:avLst/>
          </a:prstGeom>
        </p:spPr>
      </p:pic>
      <p:pic>
        <p:nvPicPr>
          <p:cNvPr id="11" name="Picture 10">
            <a:extLst>
              <a:ext uri="{FF2B5EF4-FFF2-40B4-BE49-F238E27FC236}">
                <a16:creationId xmlns:a16="http://schemas.microsoft.com/office/drawing/2014/main" id="{0710A117-5331-734E-A73C-39C76D941599}"/>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345352" y="2218145"/>
            <a:ext cx="2638101" cy="2497403"/>
          </a:xfrm>
          <a:prstGeom prst="rect">
            <a:avLst/>
          </a:prstGeom>
        </p:spPr>
      </p:pic>
      <p:pic>
        <p:nvPicPr>
          <p:cNvPr id="12" name="Picture 11">
            <a:extLst>
              <a:ext uri="{FF2B5EF4-FFF2-40B4-BE49-F238E27FC236}">
                <a16:creationId xmlns:a16="http://schemas.microsoft.com/office/drawing/2014/main" id="{FDAD6141-7B3C-2A4E-8BAA-00504C2E8A4E}"/>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85486" y="3255919"/>
            <a:ext cx="4687807" cy="4437791"/>
          </a:xfrm>
          <a:prstGeom prst="rect">
            <a:avLst/>
          </a:prstGeom>
        </p:spPr>
      </p:pic>
      <p:sp>
        <p:nvSpPr>
          <p:cNvPr id="15" name="Title 1">
            <a:extLst>
              <a:ext uri="{FF2B5EF4-FFF2-40B4-BE49-F238E27FC236}">
                <a16:creationId xmlns:a16="http://schemas.microsoft.com/office/drawing/2014/main" id="{828C91FA-A678-164B-BF37-DAA7F2C4DD80}"/>
              </a:ext>
            </a:extLst>
          </p:cNvPr>
          <p:cNvSpPr>
            <a:spLocks noGrp="1"/>
          </p:cNvSpPr>
          <p:nvPr>
            <p:ph type="title"/>
          </p:nvPr>
        </p:nvSpPr>
        <p:spPr>
          <a:xfrm>
            <a:off x="0" y="260803"/>
            <a:ext cx="12192000" cy="882197"/>
          </a:xfrm>
        </p:spPr>
        <p:txBody>
          <a:bodyPr>
            <a:noAutofit/>
          </a:bodyPr>
          <a:lstStyle/>
          <a:p>
            <a:pPr algn="ctr"/>
            <a:r>
              <a:rPr lang="en-US" sz="3733" dirty="0"/>
              <a:t>…and we’re never sure we’ve found the </a:t>
            </a:r>
            <a:r>
              <a:rPr lang="en-US" sz="3733" i="1" dirty="0"/>
              <a:t>best</a:t>
            </a:r>
            <a:r>
              <a:rPr lang="en-US" sz="3733" dirty="0"/>
              <a:t> parameters</a:t>
            </a:r>
          </a:p>
        </p:txBody>
      </p:sp>
      <p:pic>
        <p:nvPicPr>
          <p:cNvPr id="2" name="Audio 1">
            <a:hlinkClick r:id="" action="ppaction://media"/>
            <a:extLst>
              <a:ext uri="{FF2B5EF4-FFF2-40B4-BE49-F238E27FC236}">
                <a16:creationId xmlns:a16="http://schemas.microsoft.com/office/drawing/2014/main" id="{0741B3FC-19BE-224A-BF29-C9261A6AB0B2}"/>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05828674"/>
      </p:ext>
    </p:extLst>
  </p:cSld>
  <p:clrMapOvr>
    <a:masterClrMapping/>
  </p:clrMapOvr>
  <mc:AlternateContent xmlns:mc="http://schemas.openxmlformats.org/markup-compatibility/2006">
    <mc:Choice xmlns:p14="http://schemas.microsoft.com/office/powerpoint/2010/main" Requires="p14">
      <p:transition spd="slow" p14:dur="2000" advTm="18268"/>
    </mc:Choice>
    <mc:Fallback>
      <p:transition spd="slow" advTm="182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clip confused man"/>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412582" y="4061462"/>
            <a:ext cx="404039" cy="32679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clip art mountain"/>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865563" y="3786273"/>
            <a:ext cx="5950244" cy="251893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76194" y="1143000"/>
            <a:ext cx="5489369" cy="5015797"/>
          </a:xfrm>
          <a:prstGeom prst="rect">
            <a:avLst/>
          </a:prstGeom>
          <a:noFill/>
        </p:spPr>
        <p:txBody>
          <a:bodyPr wrap="square" rtlCol="0">
            <a:spAutoFit/>
          </a:bodyPr>
          <a:lstStyle/>
          <a:p>
            <a:pPr marL="571486" indent="-571486">
              <a:buFont typeface="Arial" panose="020B0604020202020204" pitchFamily="34" charset="0"/>
              <a:buChar char="•"/>
            </a:pPr>
            <a:r>
              <a:rPr lang="en-US" sz="2133" dirty="0"/>
              <a:t>With deep learning models, we are trying to minimize a function of many variables</a:t>
            </a:r>
          </a:p>
          <a:p>
            <a:pPr marL="571486" indent="-571486">
              <a:buFont typeface="Arial" panose="020B0604020202020204" pitchFamily="34" charset="0"/>
              <a:buChar char="•"/>
            </a:pPr>
            <a:endParaRPr lang="en-US" sz="2133" dirty="0"/>
          </a:p>
          <a:p>
            <a:pPr marL="571486" indent="-571486">
              <a:buFont typeface="Arial" panose="020B0604020202020204" pitchFamily="34" charset="0"/>
              <a:buChar char="•"/>
            </a:pPr>
            <a:r>
              <a:rPr lang="en-US" sz="2133" dirty="0"/>
              <a:t>Can’t visualize it</a:t>
            </a:r>
          </a:p>
          <a:p>
            <a:pPr marL="571486" indent="-571486">
              <a:buFont typeface="Arial" panose="020B0604020202020204" pitchFamily="34" charset="0"/>
              <a:buChar char="•"/>
            </a:pPr>
            <a:endParaRPr lang="en-US" sz="2133" dirty="0"/>
          </a:p>
          <a:p>
            <a:pPr marL="571486" indent="-571486">
              <a:buFont typeface="Arial" panose="020B0604020202020204" pitchFamily="34" charset="0"/>
              <a:buChar char="•"/>
            </a:pPr>
            <a:r>
              <a:rPr lang="en-US" sz="2133" dirty="0"/>
              <a:t>Can’t solve for the minimum directly</a:t>
            </a:r>
          </a:p>
          <a:p>
            <a:pPr marL="571486" indent="-571486">
              <a:buFont typeface="Arial" panose="020B0604020202020204" pitchFamily="34" charset="0"/>
              <a:buChar char="•"/>
            </a:pPr>
            <a:endParaRPr lang="en-US" sz="2133" dirty="0"/>
          </a:p>
          <a:p>
            <a:pPr marL="571486" indent="-571486">
              <a:buFont typeface="Arial" panose="020B0604020202020204" pitchFamily="34" charset="0"/>
              <a:buChar char="•"/>
            </a:pPr>
            <a:r>
              <a:rPr lang="en-US" sz="2133" dirty="0"/>
              <a:t>So, we follow the slope and hope for the best (i.e. gradient descent)</a:t>
            </a:r>
          </a:p>
          <a:p>
            <a:pPr marL="571486" indent="-571486">
              <a:buFont typeface="Arial" panose="020B0604020202020204" pitchFamily="34" charset="0"/>
              <a:buChar char="•"/>
            </a:pPr>
            <a:endParaRPr lang="en-US" sz="2133" dirty="0"/>
          </a:p>
          <a:p>
            <a:pPr marL="571486" indent="-571486">
              <a:buFont typeface="Arial" panose="020B0604020202020204" pitchFamily="34" charset="0"/>
              <a:buChar char="•"/>
            </a:pPr>
            <a:r>
              <a:rPr lang="en-US" sz="2133" dirty="0"/>
              <a:t>May end up in a low point that isn’t the lowest, i.e. </a:t>
            </a:r>
            <a:r>
              <a:rPr lang="en-US" sz="2133" i="1" dirty="0"/>
              <a:t>local minimum</a:t>
            </a:r>
          </a:p>
          <a:p>
            <a:pPr marL="571486" indent="-571486">
              <a:buFont typeface="Arial" panose="020B0604020202020204" pitchFamily="34" charset="0"/>
              <a:buChar char="•"/>
            </a:pPr>
            <a:endParaRPr lang="en-US" sz="2133" i="1" dirty="0"/>
          </a:p>
          <a:p>
            <a:pPr marL="571486" indent="-571486">
              <a:buFont typeface="Arial" panose="020B0604020202020204" pitchFamily="34" charset="0"/>
              <a:buChar char="•"/>
            </a:pPr>
            <a:r>
              <a:rPr lang="en-US" sz="2133" dirty="0"/>
              <a:t>But, if we have lots of data, things usually work out OK</a:t>
            </a:r>
          </a:p>
        </p:txBody>
      </p:sp>
      <p:pic>
        <p:nvPicPr>
          <p:cNvPr id="7" name="Picture 6">
            <a:extLst>
              <a:ext uri="{FF2B5EF4-FFF2-40B4-BE49-F238E27FC236}">
                <a16:creationId xmlns:a16="http://schemas.microsoft.com/office/drawing/2014/main" id="{7C1F9730-5CCF-2348-BC1A-F4BDD5DCF5E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241957" y="4375377"/>
            <a:ext cx="2437752" cy="2307739"/>
          </a:xfrm>
          <a:prstGeom prst="rect">
            <a:avLst/>
          </a:prstGeom>
        </p:spPr>
      </p:pic>
      <p:pic>
        <p:nvPicPr>
          <p:cNvPr id="10" name="Picture 9">
            <a:extLst>
              <a:ext uri="{FF2B5EF4-FFF2-40B4-BE49-F238E27FC236}">
                <a16:creationId xmlns:a16="http://schemas.microsoft.com/office/drawing/2014/main" id="{D47EE99C-86CE-B546-A05E-818CBE76777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204671" y="4550261"/>
            <a:ext cx="2437752" cy="2307739"/>
          </a:xfrm>
          <a:prstGeom prst="rect">
            <a:avLst/>
          </a:prstGeom>
        </p:spPr>
      </p:pic>
      <p:pic>
        <p:nvPicPr>
          <p:cNvPr id="11" name="Picture 10">
            <a:extLst>
              <a:ext uri="{FF2B5EF4-FFF2-40B4-BE49-F238E27FC236}">
                <a16:creationId xmlns:a16="http://schemas.microsoft.com/office/drawing/2014/main" id="{CB3A8473-C7B4-AD4B-9098-6CFB10F7496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501241" y="3702680"/>
            <a:ext cx="2437752" cy="2307739"/>
          </a:xfrm>
          <a:prstGeom prst="rect">
            <a:avLst/>
          </a:prstGeom>
        </p:spPr>
      </p:pic>
      <p:sp>
        <p:nvSpPr>
          <p:cNvPr id="12" name="Title 1">
            <a:extLst>
              <a:ext uri="{FF2B5EF4-FFF2-40B4-BE49-F238E27FC236}">
                <a16:creationId xmlns:a16="http://schemas.microsoft.com/office/drawing/2014/main" id="{BC45B396-BA1E-6348-9A04-2437AC8E03F6}"/>
              </a:ext>
            </a:extLst>
          </p:cNvPr>
          <p:cNvSpPr>
            <a:spLocks noGrp="1"/>
          </p:cNvSpPr>
          <p:nvPr>
            <p:ph type="title"/>
          </p:nvPr>
        </p:nvSpPr>
        <p:spPr>
          <a:xfrm>
            <a:off x="0" y="260803"/>
            <a:ext cx="12192000" cy="882197"/>
          </a:xfrm>
        </p:spPr>
        <p:txBody>
          <a:bodyPr>
            <a:noAutofit/>
          </a:bodyPr>
          <a:lstStyle/>
          <a:p>
            <a:pPr algn="ctr"/>
            <a:r>
              <a:rPr lang="en-US" sz="3733" dirty="0"/>
              <a:t>Learning in Neural Networks</a:t>
            </a:r>
          </a:p>
        </p:txBody>
      </p:sp>
      <p:pic>
        <p:nvPicPr>
          <p:cNvPr id="2" name="Audio 1">
            <a:hlinkClick r:id="" action="ppaction://media"/>
            <a:extLst>
              <a:ext uri="{FF2B5EF4-FFF2-40B4-BE49-F238E27FC236}">
                <a16:creationId xmlns:a16="http://schemas.microsoft.com/office/drawing/2014/main" id="{CD01E9CD-32A3-1D4E-B820-EAE2D90AB40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9896230"/>
      </p:ext>
    </p:extLst>
  </p:cSld>
  <p:clrMapOvr>
    <a:masterClrMapping/>
  </p:clrMapOvr>
  <mc:AlternateContent xmlns:mc="http://schemas.openxmlformats.org/markup-compatibility/2006">
    <mc:Choice xmlns:p14="http://schemas.microsoft.com/office/powerpoint/2010/main" Requires="p14">
      <p:transition spd="slow" p14:dur="2000" advTm="55680"/>
    </mc:Choice>
    <mc:Fallback>
      <p:transition spd="slow" advTm="55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A9ED4-AB96-CE44-B7ED-A86395A7AC4F}"/>
              </a:ext>
            </a:extLst>
          </p:cNvPr>
          <p:cNvSpPr>
            <a:spLocks noGrp="1"/>
          </p:cNvSpPr>
          <p:nvPr>
            <p:ph type="title"/>
          </p:nvPr>
        </p:nvSpPr>
        <p:spPr/>
        <p:txBody>
          <a:bodyPr>
            <a:normAutofit/>
          </a:bodyPr>
          <a:lstStyle/>
          <a:p>
            <a:r>
              <a:rPr lang="en-US" sz="4267" dirty="0"/>
              <a:t>Conclusions</a:t>
            </a:r>
          </a:p>
        </p:txBody>
      </p:sp>
      <p:sp>
        <p:nvSpPr>
          <p:cNvPr id="3" name="Content Placeholder 2">
            <a:extLst>
              <a:ext uri="{FF2B5EF4-FFF2-40B4-BE49-F238E27FC236}">
                <a16:creationId xmlns:a16="http://schemas.microsoft.com/office/drawing/2014/main" id="{A9D91100-1397-D54D-9629-4B5F4400E555}"/>
              </a:ext>
            </a:extLst>
          </p:cNvPr>
          <p:cNvSpPr>
            <a:spLocks noGrp="1"/>
          </p:cNvSpPr>
          <p:nvPr>
            <p:ph idx="1"/>
          </p:nvPr>
        </p:nvSpPr>
        <p:spPr/>
        <p:txBody>
          <a:bodyPr>
            <a:normAutofit fontScale="85000" lnSpcReduction="20000"/>
          </a:bodyPr>
          <a:lstStyle/>
          <a:p>
            <a:r>
              <a:rPr lang="en-US" i="1" dirty="0"/>
              <a:t>Learning</a:t>
            </a:r>
            <a:r>
              <a:rPr lang="en-US" dirty="0"/>
              <a:t> consists in setting model parameters to maximize some measure of fit; or equivalently, minimize some loss</a:t>
            </a:r>
          </a:p>
          <a:p>
            <a:endParaRPr lang="en-US" dirty="0"/>
          </a:p>
          <a:p>
            <a:r>
              <a:rPr lang="en-US" dirty="0"/>
              <a:t>In classification problems, the loss we wish to minimize is called the cross-entropy loss, and it related to the probability of the observed outcomes supposing our current model were correct</a:t>
            </a:r>
          </a:p>
          <a:p>
            <a:endParaRPr lang="en-US" dirty="0"/>
          </a:p>
          <a:p>
            <a:r>
              <a:rPr lang="en-US" i="1" dirty="0"/>
              <a:t>Backpropagation </a:t>
            </a:r>
            <a:r>
              <a:rPr lang="en-US" dirty="0"/>
              <a:t>allows us to determine how the loss is affected by small changes in each model parameter. We can apply this information repeatedly to reduce the loss.</a:t>
            </a:r>
          </a:p>
          <a:p>
            <a:endParaRPr lang="en-US" dirty="0"/>
          </a:p>
          <a:p>
            <a:r>
              <a:rPr lang="en-US" dirty="0"/>
              <a:t>In deep learning, we can never be sure that we’ve found the best possible parameters, but in practice, we find good parameter values that generalize well</a:t>
            </a:r>
          </a:p>
        </p:txBody>
      </p:sp>
      <p:pic>
        <p:nvPicPr>
          <p:cNvPr id="4" name="Audio 3">
            <a:hlinkClick r:id="" action="ppaction://media"/>
            <a:extLst>
              <a:ext uri="{FF2B5EF4-FFF2-40B4-BE49-F238E27FC236}">
                <a16:creationId xmlns:a16="http://schemas.microsoft.com/office/drawing/2014/main" id="{054D06DC-BF0D-8F43-8C74-8BB64A7048C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14329566"/>
      </p:ext>
    </p:extLst>
  </p:cSld>
  <p:clrMapOvr>
    <a:masterClrMapping/>
  </p:clrMapOvr>
  <mc:AlternateContent xmlns:mc="http://schemas.openxmlformats.org/markup-compatibility/2006">
    <mc:Choice xmlns:p14="http://schemas.microsoft.com/office/powerpoint/2010/main" Requires="p14">
      <p:transition spd="slow" p14:dur="2000" advTm="55826"/>
    </mc:Choice>
    <mc:Fallback>
      <p:transition spd="slow" advTm="558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0" y="1181348"/>
            <a:ext cx="7653655" cy="51024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55279" y="3842631"/>
            <a:ext cx="369012" cy="369332"/>
          </a:xfrm>
          <a:prstGeom prst="rect">
            <a:avLst/>
          </a:prstGeom>
          <a:noFill/>
        </p:spPr>
        <p:txBody>
          <a:bodyPr wrap="none" rtlCol="0">
            <a:spAutoFit/>
          </a:bodyPr>
          <a:lstStyle/>
          <a:p>
            <a:r>
              <a:rPr lang="en-US" b="1" i="1" dirty="0">
                <a:solidFill>
                  <a:schemeClr val="accent2"/>
                </a:solidFill>
              </a:rPr>
              <a:t>𝜀</a:t>
            </a:r>
            <a:r>
              <a:rPr lang="en-US" b="1" i="1" baseline="-25000" dirty="0">
                <a:solidFill>
                  <a:schemeClr val="accent2"/>
                </a:solidFill>
              </a:rPr>
              <a:t>1</a:t>
            </a:r>
          </a:p>
        </p:txBody>
      </p:sp>
      <p:sp>
        <p:nvSpPr>
          <p:cNvPr id="6" name="TextBox 5"/>
          <p:cNvSpPr txBox="1"/>
          <p:nvPr/>
        </p:nvSpPr>
        <p:spPr>
          <a:xfrm>
            <a:off x="1602531" y="4351812"/>
            <a:ext cx="369012" cy="369332"/>
          </a:xfrm>
          <a:prstGeom prst="rect">
            <a:avLst/>
          </a:prstGeom>
          <a:noFill/>
        </p:spPr>
        <p:txBody>
          <a:bodyPr wrap="none" rtlCol="0">
            <a:spAutoFit/>
          </a:bodyPr>
          <a:lstStyle/>
          <a:p>
            <a:r>
              <a:rPr lang="en-US" b="1" i="1" dirty="0">
                <a:solidFill>
                  <a:schemeClr val="accent2"/>
                </a:solidFill>
              </a:rPr>
              <a:t>𝜀</a:t>
            </a:r>
            <a:r>
              <a:rPr lang="en-US" b="1" i="1" baseline="-25000" dirty="0">
                <a:solidFill>
                  <a:schemeClr val="accent2"/>
                </a:solidFill>
              </a:rPr>
              <a:t>2</a:t>
            </a:r>
          </a:p>
        </p:txBody>
      </p:sp>
      <p:sp>
        <p:nvSpPr>
          <p:cNvPr id="7" name="TextBox 6"/>
          <p:cNvSpPr txBox="1"/>
          <p:nvPr/>
        </p:nvSpPr>
        <p:spPr>
          <a:xfrm>
            <a:off x="2235397" y="3483001"/>
            <a:ext cx="369012" cy="369332"/>
          </a:xfrm>
          <a:prstGeom prst="rect">
            <a:avLst/>
          </a:prstGeom>
          <a:noFill/>
        </p:spPr>
        <p:txBody>
          <a:bodyPr wrap="none" rtlCol="0">
            <a:spAutoFit/>
          </a:bodyPr>
          <a:lstStyle/>
          <a:p>
            <a:r>
              <a:rPr lang="en-US" b="1" i="1" dirty="0">
                <a:solidFill>
                  <a:schemeClr val="accent2"/>
                </a:solidFill>
              </a:rPr>
              <a:t>𝜀</a:t>
            </a:r>
            <a:r>
              <a:rPr lang="en-US" b="1" i="1" baseline="-25000" dirty="0">
                <a:solidFill>
                  <a:schemeClr val="accent2"/>
                </a:solidFill>
              </a:rPr>
              <a:t>3</a:t>
            </a:r>
          </a:p>
        </p:txBody>
      </p:sp>
      <p:sp>
        <p:nvSpPr>
          <p:cNvPr id="8" name="TextBox 7"/>
          <p:cNvSpPr txBox="1"/>
          <p:nvPr/>
        </p:nvSpPr>
        <p:spPr>
          <a:xfrm>
            <a:off x="2882691" y="3113669"/>
            <a:ext cx="369012" cy="369332"/>
          </a:xfrm>
          <a:prstGeom prst="rect">
            <a:avLst/>
          </a:prstGeom>
          <a:noFill/>
        </p:spPr>
        <p:txBody>
          <a:bodyPr wrap="none" rtlCol="0">
            <a:spAutoFit/>
          </a:bodyPr>
          <a:lstStyle/>
          <a:p>
            <a:r>
              <a:rPr lang="en-US" b="1" i="1" dirty="0">
                <a:solidFill>
                  <a:schemeClr val="accent2"/>
                </a:solidFill>
              </a:rPr>
              <a:t>𝜀</a:t>
            </a:r>
            <a:r>
              <a:rPr lang="en-US" b="1" i="1" baseline="-25000" dirty="0">
                <a:solidFill>
                  <a:schemeClr val="accent2"/>
                </a:solidFill>
              </a:rPr>
              <a:t>4</a:t>
            </a:r>
          </a:p>
        </p:txBody>
      </p:sp>
      <p:sp>
        <p:nvSpPr>
          <p:cNvPr id="9" name="TextBox 8"/>
          <p:cNvSpPr txBox="1"/>
          <p:nvPr/>
        </p:nvSpPr>
        <p:spPr>
          <a:xfrm>
            <a:off x="3529984" y="3097877"/>
            <a:ext cx="369012" cy="369332"/>
          </a:xfrm>
          <a:prstGeom prst="rect">
            <a:avLst/>
          </a:prstGeom>
          <a:noFill/>
        </p:spPr>
        <p:txBody>
          <a:bodyPr wrap="none" rtlCol="0">
            <a:spAutoFit/>
          </a:bodyPr>
          <a:lstStyle/>
          <a:p>
            <a:r>
              <a:rPr lang="en-US" b="1" i="1" dirty="0">
                <a:solidFill>
                  <a:schemeClr val="accent2"/>
                </a:solidFill>
              </a:rPr>
              <a:t>𝜀</a:t>
            </a:r>
            <a:r>
              <a:rPr lang="en-US" b="1" i="1" baseline="-25000" dirty="0">
                <a:solidFill>
                  <a:schemeClr val="accent2"/>
                </a:solidFill>
              </a:rPr>
              <a:t>5</a:t>
            </a:r>
          </a:p>
        </p:txBody>
      </p:sp>
      <p:sp>
        <p:nvSpPr>
          <p:cNvPr id="10" name="TextBox 9"/>
          <p:cNvSpPr txBox="1"/>
          <p:nvPr/>
        </p:nvSpPr>
        <p:spPr>
          <a:xfrm>
            <a:off x="4177277" y="3082084"/>
            <a:ext cx="369012" cy="369332"/>
          </a:xfrm>
          <a:prstGeom prst="rect">
            <a:avLst/>
          </a:prstGeom>
          <a:noFill/>
        </p:spPr>
        <p:txBody>
          <a:bodyPr wrap="none" rtlCol="0">
            <a:spAutoFit/>
          </a:bodyPr>
          <a:lstStyle/>
          <a:p>
            <a:r>
              <a:rPr lang="en-US" b="1" i="1" dirty="0">
                <a:solidFill>
                  <a:schemeClr val="accent2"/>
                </a:solidFill>
              </a:rPr>
              <a:t>𝜀</a:t>
            </a:r>
            <a:r>
              <a:rPr lang="en-US" b="1" i="1" baseline="-25000" dirty="0">
                <a:solidFill>
                  <a:schemeClr val="accent2"/>
                </a:solidFill>
              </a:rPr>
              <a:t>6</a:t>
            </a:r>
          </a:p>
        </p:txBody>
      </p:sp>
      <p:sp>
        <p:nvSpPr>
          <p:cNvPr id="11" name="TextBox 10"/>
          <p:cNvSpPr txBox="1"/>
          <p:nvPr/>
        </p:nvSpPr>
        <p:spPr>
          <a:xfrm>
            <a:off x="4824569" y="2881625"/>
            <a:ext cx="369012" cy="369332"/>
          </a:xfrm>
          <a:prstGeom prst="rect">
            <a:avLst/>
          </a:prstGeom>
          <a:noFill/>
        </p:spPr>
        <p:txBody>
          <a:bodyPr wrap="none" rtlCol="0">
            <a:spAutoFit/>
          </a:bodyPr>
          <a:lstStyle/>
          <a:p>
            <a:r>
              <a:rPr lang="en-US" b="1" i="1" dirty="0">
                <a:solidFill>
                  <a:schemeClr val="accent2"/>
                </a:solidFill>
              </a:rPr>
              <a:t>𝜀</a:t>
            </a:r>
            <a:r>
              <a:rPr lang="en-US" b="1" i="1" baseline="-25000" dirty="0">
                <a:solidFill>
                  <a:schemeClr val="accent2"/>
                </a:solidFill>
              </a:rPr>
              <a:t>7</a:t>
            </a:r>
          </a:p>
        </p:txBody>
      </p:sp>
      <p:sp>
        <p:nvSpPr>
          <p:cNvPr id="12" name="TextBox 11"/>
          <p:cNvSpPr txBox="1"/>
          <p:nvPr/>
        </p:nvSpPr>
        <p:spPr>
          <a:xfrm>
            <a:off x="5475284" y="2091027"/>
            <a:ext cx="369012" cy="369332"/>
          </a:xfrm>
          <a:prstGeom prst="rect">
            <a:avLst/>
          </a:prstGeom>
          <a:noFill/>
        </p:spPr>
        <p:txBody>
          <a:bodyPr wrap="none" rtlCol="0">
            <a:spAutoFit/>
          </a:bodyPr>
          <a:lstStyle/>
          <a:p>
            <a:r>
              <a:rPr lang="en-US" b="1" i="1" dirty="0">
                <a:solidFill>
                  <a:schemeClr val="accent2"/>
                </a:solidFill>
              </a:rPr>
              <a:t>𝜀</a:t>
            </a:r>
            <a:r>
              <a:rPr lang="en-US" b="1" i="1" baseline="-25000" dirty="0">
                <a:solidFill>
                  <a:schemeClr val="accent2"/>
                </a:solidFill>
              </a:rPr>
              <a:t>8</a:t>
            </a:r>
          </a:p>
        </p:txBody>
      </p:sp>
      <p:sp>
        <p:nvSpPr>
          <p:cNvPr id="13" name="TextBox 12"/>
          <p:cNvSpPr txBox="1"/>
          <p:nvPr/>
        </p:nvSpPr>
        <p:spPr>
          <a:xfrm>
            <a:off x="6096000" y="2378073"/>
            <a:ext cx="369012" cy="369332"/>
          </a:xfrm>
          <a:prstGeom prst="rect">
            <a:avLst/>
          </a:prstGeom>
          <a:noFill/>
        </p:spPr>
        <p:txBody>
          <a:bodyPr wrap="none" rtlCol="0">
            <a:spAutoFit/>
          </a:bodyPr>
          <a:lstStyle/>
          <a:p>
            <a:r>
              <a:rPr lang="en-US" b="1" i="1" dirty="0">
                <a:solidFill>
                  <a:schemeClr val="accent2"/>
                </a:solidFill>
              </a:rPr>
              <a:t>𝜀</a:t>
            </a:r>
            <a:r>
              <a:rPr lang="en-US" b="1" i="1" baseline="-25000" dirty="0">
                <a:solidFill>
                  <a:schemeClr val="accent2"/>
                </a:solidFill>
              </a:rPr>
              <a:t>9</a:t>
            </a:r>
          </a:p>
        </p:txBody>
      </p:sp>
      <p:sp>
        <p:nvSpPr>
          <p:cNvPr id="14" name="TextBox 13"/>
          <p:cNvSpPr txBox="1"/>
          <p:nvPr/>
        </p:nvSpPr>
        <p:spPr>
          <a:xfrm>
            <a:off x="6781264" y="2188373"/>
            <a:ext cx="447558" cy="369332"/>
          </a:xfrm>
          <a:prstGeom prst="rect">
            <a:avLst/>
          </a:prstGeom>
          <a:noFill/>
        </p:spPr>
        <p:txBody>
          <a:bodyPr wrap="none" rtlCol="0">
            <a:spAutoFit/>
          </a:bodyPr>
          <a:lstStyle/>
          <a:p>
            <a:r>
              <a:rPr lang="en-US" b="1" i="1" dirty="0">
                <a:solidFill>
                  <a:schemeClr val="accent2"/>
                </a:solidFill>
              </a:rPr>
              <a:t>𝜀</a:t>
            </a:r>
            <a:r>
              <a:rPr lang="en-US" b="1" i="1" baseline="-25000" dirty="0">
                <a:solidFill>
                  <a:schemeClr val="accent2"/>
                </a:solidFill>
              </a:rPr>
              <a:t>10</a:t>
            </a:r>
          </a:p>
        </p:txBody>
      </p:sp>
      <mc:AlternateContent xmlns:mc="http://schemas.openxmlformats.org/markup-compatibility/2006" xmlns:a14="http://schemas.microsoft.com/office/drawing/2010/main">
        <mc:Choice Requires="a14">
          <p:sp>
            <p:nvSpPr>
              <p:cNvPr id="5" name="TextBox 4"/>
              <p:cNvSpPr txBox="1"/>
              <p:nvPr/>
            </p:nvSpPr>
            <p:spPr>
              <a:xfrm>
                <a:off x="7897345" y="2045858"/>
                <a:ext cx="3416576" cy="3623813"/>
              </a:xfrm>
              <a:prstGeom prst="rect">
                <a:avLst/>
              </a:prstGeom>
              <a:noFill/>
            </p:spPr>
            <p:txBody>
              <a:bodyPr wrap="none" lIns="0" tIns="0" rIns="0" bIns="0" rtlCol="0">
                <a:spAutoFit/>
              </a:bodyPr>
              <a:lstStyle/>
              <a:p>
                <a:pPr algn="ctr"/>
                <a:r>
                  <a:rPr lang="en-US" sz="2400" dirty="0">
                    <a:latin typeface="Cambria Math" panose="02040503050406030204" pitchFamily="18" charset="0"/>
                  </a:rPr>
                  <a:t>Error:</a:t>
                </a:r>
              </a:p>
              <a:p>
                <a:pPr algn="ctr"/>
                <a:endParaRPr lang="en-US" sz="2400"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dirty="0">
                              <a:latin typeface="Cambria Math" panose="02040503050406030204" pitchFamily="18" charset="0"/>
                              <a:ea typeface="Cambria Math" panose="02040503050406030204" pitchFamily="18" charset="0"/>
                            </a:rPr>
                            <m:t>𝜀</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𝑖</m:t>
                          </m:r>
                        </m:sub>
                      </m:sSub>
                    </m:oMath>
                  </m:oMathPara>
                </a14:m>
                <a:endParaRPr lang="en-US" sz="2400" dirty="0">
                  <a:latin typeface="Cambria Math" panose="02040503050406030204" pitchFamily="18" charset="0"/>
                </a:endParaRPr>
              </a:p>
              <a:p>
                <a:pPr algn="ctr"/>
                <a:endParaRPr lang="en-US" sz="2400" dirty="0">
                  <a:latin typeface="Cambria Math" panose="02040503050406030204" pitchFamily="18" charset="0"/>
                </a:endParaRPr>
              </a:p>
              <a:p>
                <a:pPr algn="ctr"/>
                <a:endParaRPr lang="en-US" sz="2400"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Mean</m:t>
                      </m:r>
                      <m:r>
                        <a:rPr lang="en-US" sz="2400">
                          <a:latin typeface="Cambria Math" panose="02040503050406030204" pitchFamily="18" charset="0"/>
                        </a:rPr>
                        <m:t> </m:t>
                      </m:r>
                      <m:r>
                        <m:rPr>
                          <m:sty m:val="p"/>
                        </m:rPr>
                        <a:rPr lang="en-US" sz="2400">
                          <a:latin typeface="Cambria Math" panose="02040503050406030204" pitchFamily="18" charset="0"/>
                        </a:rPr>
                        <m:t>square</m:t>
                      </m:r>
                      <m:r>
                        <a:rPr lang="en-US" sz="2400">
                          <a:latin typeface="Cambria Math" panose="02040503050406030204" pitchFamily="18" charset="0"/>
                        </a:rPr>
                        <m:t> </m:t>
                      </m:r>
                      <m:r>
                        <m:rPr>
                          <m:sty m:val="p"/>
                        </m:rPr>
                        <a:rPr lang="en-US" sz="2400">
                          <a:latin typeface="Cambria Math" panose="02040503050406030204" pitchFamily="18" charset="0"/>
                        </a:rPr>
                        <m:t>error</m:t>
                      </m:r>
                      <m:r>
                        <a:rPr lang="en-US" sz="2400">
                          <a:latin typeface="Cambria Math" panose="02040503050406030204" pitchFamily="18" charset="0"/>
                        </a:rPr>
                        <m:t> </m:t>
                      </m:r>
                      <m:d>
                        <m:dPr>
                          <m:ctrlPr>
                            <a:rPr lang="en-US" sz="2400" i="1">
                              <a:latin typeface="Cambria Math" panose="02040503050406030204" pitchFamily="18" charset="0"/>
                            </a:rPr>
                          </m:ctrlPr>
                        </m:dPr>
                        <m:e>
                          <m:r>
                            <m:rPr>
                              <m:sty m:val="p"/>
                            </m:rPr>
                            <a:rPr lang="en-US" sz="2400">
                              <a:latin typeface="Cambria Math" panose="02040503050406030204" pitchFamily="18" charset="0"/>
                            </a:rPr>
                            <m:t>MSE</m:t>
                          </m:r>
                        </m:e>
                      </m:d>
                    </m:oMath>
                  </m:oMathPara>
                </a14:m>
                <a:endParaRPr lang="en-US" sz="2400" dirty="0">
                  <a:latin typeface="Cambria Math" panose="02040503050406030204" pitchFamily="18" charset="0"/>
                </a:endParaRPr>
              </a:p>
              <a:p>
                <a:pPr algn="ctr"/>
                <a:endParaRPr lang="pt-BR" sz="24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f>
                        <m:fPr>
                          <m:ctrlPr>
                            <a:rPr lang="pt-BR"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𝑁</m:t>
                          </m:r>
                        </m:den>
                      </m:f>
                      <m:nary>
                        <m:naryPr>
                          <m:chr m:val="∑"/>
                          <m:ctrlPr>
                            <a:rPr lang="pt-BR" sz="2400" i="1">
                              <a:latin typeface="Cambria Math" panose="02040503050406030204" pitchFamily="18" charset="0"/>
                            </a:rPr>
                          </m:ctrlPr>
                        </m:naryPr>
                        <m:sub>
                          <m:r>
                            <m:rPr>
                              <m:brk m:alnAt="23"/>
                            </m:rPr>
                            <a:rPr lang="en-US" sz="2400" i="1">
                              <a:latin typeface="Cambria Math" panose="02040503050406030204" pitchFamily="18" charset="0"/>
                            </a:rPr>
                            <m:t>𝑖</m:t>
                          </m:r>
                          <m:r>
                            <a:rPr lang="pt-BR" sz="2400" i="1">
                              <a:latin typeface="Cambria Math" panose="02040503050406030204" pitchFamily="18" charset="0"/>
                            </a:rPr>
                            <m:t>=</m:t>
                          </m:r>
                          <m:r>
                            <a:rPr lang="en-US" sz="2400" i="1">
                              <a:latin typeface="Cambria Math" panose="02040503050406030204" pitchFamily="18" charset="0"/>
                            </a:rPr>
                            <m:t>1</m:t>
                          </m:r>
                        </m:sub>
                        <m:sup>
                          <m:r>
                            <a:rPr lang="en-US" sz="2400" i="1">
                              <a:latin typeface="Cambria Math" panose="02040503050406030204" pitchFamily="18" charset="0"/>
                            </a:rPr>
                            <m:t>𝑁</m:t>
                          </m:r>
                        </m:sup>
                        <m:e>
                          <m:sSubSup>
                            <m:sSubSupPr>
                              <m:ctrlPr>
                                <a:rPr lang="pt-BR" sz="2400" i="1">
                                  <a:latin typeface="Cambria Math" panose="02040503050406030204" pitchFamily="18" charset="0"/>
                                </a:rPr>
                              </m:ctrlPr>
                            </m:sSubSupPr>
                            <m:e>
                              <m:r>
                                <a:rPr lang="en-US" sz="2400" i="1" dirty="0">
                                  <a:latin typeface="Cambria Math" panose="02040503050406030204" pitchFamily="18" charset="0"/>
                                  <a:ea typeface="Cambria Math" panose="02040503050406030204" pitchFamily="18" charset="0"/>
                                </a:rPr>
                                <m:t>𝜀</m:t>
                              </m:r>
                            </m:e>
                            <m:sub>
                              <m:r>
                                <a:rPr lang="en-US" sz="2400" i="1">
                                  <a:latin typeface="Cambria Math" panose="02040503050406030204" pitchFamily="18" charset="0"/>
                                </a:rPr>
                                <m:t>𝑖</m:t>
                              </m:r>
                            </m:sub>
                            <m:sup>
                              <m:r>
                                <a:rPr lang="en-US" sz="2400" i="1">
                                  <a:latin typeface="Cambria Math" panose="02040503050406030204" pitchFamily="18" charset="0"/>
                                </a:rPr>
                                <m:t>2</m:t>
                              </m:r>
                            </m:sup>
                          </m:sSubSup>
                        </m:e>
                      </m:nary>
                    </m:oMath>
                  </m:oMathPara>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7897345" y="2045858"/>
                <a:ext cx="3416576" cy="3623813"/>
              </a:xfrm>
              <a:prstGeom prst="rect">
                <a:avLst/>
              </a:prstGeom>
              <a:blipFill>
                <a:blip r:embed="rId6"/>
                <a:stretch>
                  <a:fillRect l="-1481" t="-2797" b="-50350"/>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FBE39B2B-E09C-2C4A-870E-206E8614A18B}"/>
              </a:ext>
            </a:extLst>
          </p:cNvPr>
          <p:cNvSpPr>
            <a:spLocks noGrp="1"/>
          </p:cNvSpPr>
          <p:nvPr>
            <p:ph type="title"/>
          </p:nvPr>
        </p:nvSpPr>
        <p:spPr>
          <a:xfrm>
            <a:off x="609600" y="278936"/>
            <a:ext cx="10972800" cy="1143000"/>
          </a:xfrm>
        </p:spPr>
        <p:txBody>
          <a:bodyPr>
            <a:noAutofit/>
          </a:bodyPr>
          <a:lstStyle/>
          <a:p>
            <a:r>
              <a:rPr lang="en-US" dirty="0"/>
              <a:t>In </a:t>
            </a:r>
            <a:r>
              <a:rPr lang="en-US" i="1" dirty="0"/>
              <a:t>linear</a:t>
            </a:r>
            <a:r>
              <a:rPr lang="en-US" dirty="0"/>
              <a:t> regression, the loss is the mean squared error.</a:t>
            </a:r>
          </a:p>
        </p:txBody>
      </p:sp>
      <p:pic>
        <p:nvPicPr>
          <p:cNvPr id="15" name="Audio 14">
            <a:hlinkClick r:id="" action="ppaction://media"/>
            <a:extLst>
              <a:ext uri="{FF2B5EF4-FFF2-40B4-BE49-F238E27FC236}">
                <a16:creationId xmlns:a16="http://schemas.microsoft.com/office/drawing/2014/main" id="{FCD43AF4-0B0B-9B4B-B953-F28E97C17B0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43632067"/>
      </p:ext>
    </p:extLst>
  </p:cSld>
  <p:clrMapOvr>
    <a:masterClrMapping/>
  </p:clrMapOvr>
  <mc:AlternateContent xmlns:mc="http://schemas.openxmlformats.org/markup-compatibility/2006">
    <mc:Choice xmlns:p14="http://schemas.microsoft.com/office/powerpoint/2010/main" Requires="p14">
      <p:transition spd="slow" p14:dur="2000" advTm="41731"/>
    </mc:Choice>
    <mc:Fallback>
      <p:transition spd="slow" advTm="41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81000" y="1081215"/>
            <a:ext cx="11430000" cy="5715000"/>
          </a:xfrm>
          <a:prstGeom prst="rect">
            <a:avLst/>
          </a:prstGeom>
        </p:spPr>
      </p:pic>
      <p:sp>
        <p:nvSpPr>
          <p:cNvPr id="3" name="Title 2"/>
          <p:cNvSpPr>
            <a:spLocks noGrp="1"/>
          </p:cNvSpPr>
          <p:nvPr>
            <p:ph type="title"/>
          </p:nvPr>
        </p:nvSpPr>
        <p:spPr>
          <a:xfrm>
            <a:off x="609600" y="270791"/>
            <a:ext cx="10972800" cy="1143000"/>
          </a:xfrm>
        </p:spPr>
        <p:txBody>
          <a:bodyPr>
            <a:noAutofit/>
          </a:bodyPr>
          <a:lstStyle/>
          <a:p>
            <a:pPr algn="l"/>
            <a:r>
              <a:rPr lang="en-US" sz="3200" dirty="0"/>
              <a:t>We have two parameters: the slope, and the intercept.</a:t>
            </a:r>
            <a:br>
              <a:rPr lang="en-US" sz="3200" dirty="0"/>
            </a:br>
            <a:r>
              <a:rPr lang="en-US" sz="3200" dirty="0"/>
              <a:t>As we change the intercept, we can see that the MSE changes.</a:t>
            </a:r>
            <a:br>
              <a:rPr lang="en-US" sz="3200" dirty="0"/>
            </a:br>
            <a:r>
              <a:rPr lang="en-US" sz="3200" dirty="0"/>
              <a:t>We’re looking for values that minimize it.</a:t>
            </a:r>
          </a:p>
        </p:txBody>
      </p:sp>
      <p:pic>
        <p:nvPicPr>
          <p:cNvPr id="4" name="Audio 3">
            <a:hlinkClick r:id="" action="ppaction://media"/>
            <a:extLst>
              <a:ext uri="{FF2B5EF4-FFF2-40B4-BE49-F238E27FC236}">
                <a16:creationId xmlns:a16="http://schemas.microsoft.com/office/drawing/2014/main" id="{C6602F10-4BF1-C746-9C07-9AF0090B5E3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78389700"/>
      </p:ext>
    </p:extLst>
  </p:cSld>
  <p:clrMapOvr>
    <a:masterClrMapping/>
  </p:clrMapOvr>
  <mc:AlternateContent xmlns:mc="http://schemas.openxmlformats.org/markup-compatibility/2006">
    <mc:Choice xmlns:p14="http://schemas.microsoft.com/office/powerpoint/2010/main" Requires="p14">
      <p:transition spd="slow" p14:dur="2000" advTm="53217"/>
    </mc:Choice>
    <mc:Fallback>
      <p:transition spd="slow" advTm="532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39B2B-E09C-2C4A-870E-206E8614A18B}"/>
              </a:ext>
            </a:extLst>
          </p:cNvPr>
          <p:cNvSpPr>
            <a:spLocks noGrp="1"/>
          </p:cNvSpPr>
          <p:nvPr>
            <p:ph type="title"/>
          </p:nvPr>
        </p:nvSpPr>
        <p:spPr>
          <a:xfrm>
            <a:off x="609600" y="278936"/>
            <a:ext cx="10972800" cy="1143000"/>
          </a:xfrm>
        </p:spPr>
        <p:txBody>
          <a:bodyPr>
            <a:noAutofit/>
          </a:bodyPr>
          <a:lstStyle/>
          <a:p>
            <a:r>
              <a:rPr lang="en-US" dirty="0"/>
              <a:t>What loss makes sense for </a:t>
            </a:r>
            <a:r>
              <a:rPr lang="en-US" i="1" dirty="0"/>
              <a:t>logistic</a:t>
            </a:r>
            <a:r>
              <a:rPr lang="en-US" dirty="0"/>
              <a:t> regression?</a:t>
            </a:r>
          </a:p>
        </p:txBody>
      </p:sp>
      <p:pic>
        <p:nvPicPr>
          <p:cNvPr id="34" name="Picture 33">
            <a:extLst>
              <a:ext uri="{FF2B5EF4-FFF2-40B4-BE49-F238E27FC236}">
                <a16:creationId xmlns:a16="http://schemas.microsoft.com/office/drawing/2014/main" id="{83BEDD96-85BF-7449-B63F-953D36DC0FF2}"/>
              </a:ext>
            </a:extLst>
          </p:cNvPr>
          <p:cNvPicPr>
            <a:picLocks noChangeAspect="1"/>
          </p:cNvPicPr>
          <p:nvPr/>
        </p:nvPicPr>
        <p:blipFill>
          <a:blip r:embed="rId5"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734618" y="2870715"/>
            <a:ext cx="2911255" cy="2911255"/>
          </a:xfrm>
          <a:prstGeom prst="rect">
            <a:avLst/>
          </a:prstGeom>
        </p:spPr>
      </p:pic>
      <p:pic>
        <p:nvPicPr>
          <p:cNvPr id="35" name="Picture 34">
            <a:extLst>
              <a:ext uri="{FF2B5EF4-FFF2-40B4-BE49-F238E27FC236}">
                <a16:creationId xmlns:a16="http://schemas.microsoft.com/office/drawing/2014/main" id="{2F44DD32-24C4-0345-967A-3FE6C59891F8}"/>
              </a:ext>
            </a:extLst>
          </p:cNvPr>
          <p:cNvPicPr>
            <a:picLocks noChangeAspect="1"/>
          </p:cNvPicPr>
          <p:nvPr/>
        </p:nvPicPr>
        <p:blipFill>
          <a:blip r:embed="rId5"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7031587" y="2870362"/>
            <a:ext cx="2911255" cy="2911255"/>
          </a:xfrm>
          <a:prstGeom prst="rect">
            <a:avLst/>
          </a:prstGeom>
        </p:spPr>
      </p:pic>
      <p:pic>
        <p:nvPicPr>
          <p:cNvPr id="36" name="Picture 35">
            <a:extLst>
              <a:ext uri="{FF2B5EF4-FFF2-40B4-BE49-F238E27FC236}">
                <a16:creationId xmlns:a16="http://schemas.microsoft.com/office/drawing/2014/main" id="{6E6BC822-96D9-1548-907E-FD0BD3F07E15}"/>
              </a:ext>
            </a:extLst>
          </p:cNvPr>
          <p:cNvPicPr>
            <a:picLocks noChangeAspect="1"/>
          </p:cNvPicPr>
          <p:nvPr/>
        </p:nvPicPr>
        <p:blipFill>
          <a:blip r:embed="rId5" cstate="screen">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9328555" y="2870363"/>
            <a:ext cx="2911255" cy="2911255"/>
          </a:xfrm>
          <a:prstGeom prst="rect">
            <a:avLst/>
          </a:prstGeom>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8977087-093D-004B-9D07-32050285E780}"/>
                  </a:ext>
                </a:extLst>
              </p:cNvPr>
              <p:cNvSpPr txBox="1"/>
              <p:nvPr/>
            </p:nvSpPr>
            <p:spPr>
              <a:xfrm>
                <a:off x="5829648" y="5644985"/>
                <a:ext cx="5491440" cy="584775"/>
              </a:xfrm>
              <a:prstGeom prst="rect">
                <a:avLst/>
              </a:prstGeom>
              <a:noFill/>
            </p:spPr>
            <p:txBody>
              <a:bodyPr wrap="none" rtlCol="0">
                <a:spAutoFit/>
              </a:bodyPr>
              <a:lstStyle/>
              <a:p>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𝑝</m:t>
                        </m:r>
                      </m:e>
                      <m:sub>
                        <m:r>
                          <a:rPr lang="en-US" sz="3200" i="1">
                            <a:latin typeface="Cambria Math" panose="02040503050406030204" pitchFamily="18" charset="0"/>
                          </a:rPr>
                          <m:t>1</m:t>
                        </m:r>
                      </m:sub>
                    </m:sSub>
                  </m:oMath>
                </a14:m>
                <a:r>
                  <a:rPr lang="en-US" sz="3200" dirty="0"/>
                  <a:t>?	     x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𝑝</m:t>
                        </m:r>
                      </m:e>
                      <m:sub>
                        <m:r>
                          <a:rPr lang="en-US" sz="3200" i="1">
                            <a:latin typeface="Cambria Math" panose="02040503050406030204" pitchFamily="18" charset="0"/>
                          </a:rPr>
                          <m:t>2</m:t>
                        </m:r>
                      </m:sub>
                    </m:sSub>
                  </m:oMath>
                </a14:m>
                <a:r>
                  <a:rPr lang="en-US" sz="3200" dirty="0"/>
                  <a:t>?	x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𝑝</m:t>
                        </m:r>
                      </m:e>
                      <m:sub>
                        <m:r>
                          <a:rPr lang="en-US" sz="3200" i="1">
                            <a:latin typeface="Cambria Math" panose="02040503050406030204" pitchFamily="18" charset="0"/>
                          </a:rPr>
                          <m:t>3</m:t>
                        </m:r>
                      </m:sub>
                    </m:sSub>
                  </m:oMath>
                </a14:m>
                <a:r>
                  <a:rPr lang="en-US" sz="3200" dirty="0"/>
                  <a:t>?</a:t>
                </a:r>
              </a:p>
            </p:txBody>
          </p:sp>
        </mc:Choice>
        <mc:Fallback xmlns="">
          <p:sp>
            <p:nvSpPr>
              <p:cNvPr id="37" name="TextBox 36">
                <a:extLst>
                  <a:ext uri="{FF2B5EF4-FFF2-40B4-BE49-F238E27FC236}">
                    <a16:creationId xmlns:a16="http://schemas.microsoft.com/office/drawing/2014/main" id="{F8977087-093D-004B-9D07-32050285E780}"/>
                  </a:ext>
                </a:extLst>
              </p:cNvPr>
              <p:cNvSpPr txBox="1">
                <a:spLocks noRot="1" noChangeAspect="1" noMove="1" noResize="1" noEditPoints="1" noAdjustHandles="1" noChangeArrowheads="1" noChangeShapeType="1" noTextEdit="1"/>
              </p:cNvSpPr>
              <p:nvPr/>
            </p:nvSpPr>
            <p:spPr>
              <a:xfrm>
                <a:off x="5829648" y="5644985"/>
                <a:ext cx="5491440" cy="584775"/>
              </a:xfrm>
              <a:prstGeom prst="rect">
                <a:avLst/>
              </a:prstGeom>
              <a:blipFill>
                <a:blip r:embed="rId6"/>
                <a:stretch>
                  <a:fillRect l="-691" t="-12766" r="-1843" b="-319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AB6228-73E8-814F-8713-6E1AD95315DA}"/>
                  </a:ext>
                </a:extLst>
              </p:cNvPr>
              <p:cNvSpPr txBox="1"/>
              <p:nvPr/>
            </p:nvSpPr>
            <p:spPr>
              <a:xfrm>
                <a:off x="5457303" y="1694113"/>
                <a:ext cx="6063070" cy="584775"/>
              </a:xfrm>
              <a:prstGeom prst="rect">
                <a:avLst/>
              </a:prstGeom>
              <a:noFill/>
            </p:spPr>
            <p:txBody>
              <a:bodyPr wrap="none" rtlCol="0">
                <a:spAutoFit/>
              </a:bodyPr>
              <a:lstStyle/>
              <a:p>
                <a14:m>
                  <m:oMath xmlns:m="http://schemas.openxmlformats.org/officeDocument/2006/math">
                    <m:sSub>
                      <m:sSubPr>
                        <m:ctrlPr>
                          <a:rPr lang="en-US" sz="3200" i="1" smtClean="0">
                            <a:latin typeface="Cambria Math" panose="02040503050406030204" pitchFamily="18" charset="0"/>
                          </a:rPr>
                        </m:ctrlPr>
                      </m:sSubPr>
                      <m:e>
                        <m:r>
                          <a:rPr lang="en-US" sz="3200" i="1">
                            <a:latin typeface="Cambria Math" panose="02040503050406030204" pitchFamily="18" charset="0"/>
                          </a:rPr>
                          <m:t>𝑦</m:t>
                        </m:r>
                      </m:e>
                      <m:sub>
                        <m:r>
                          <a:rPr lang="en-US" sz="3200" i="1">
                            <a:latin typeface="Cambria Math" panose="02040503050406030204" pitchFamily="18" charset="0"/>
                          </a:rPr>
                          <m:t>1</m:t>
                        </m:r>
                      </m:sub>
                    </m:sSub>
                    <m:r>
                      <a:rPr lang="en-US" sz="3200" i="1">
                        <a:latin typeface="Cambria Math" panose="02040503050406030204" pitchFamily="18" charset="0"/>
                      </a:rPr>
                      <m:t>=1</m:t>
                    </m:r>
                  </m:oMath>
                </a14:m>
                <a:r>
                  <a:rPr lang="en-US" sz="3200" dirty="0"/>
                  <a:t>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𝑦</m:t>
                        </m:r>
                      </m:e>
                      <m:sub>
                        <m:r>
                          <a:rPr lang="en-US" sz="3200" i="1">
                            <a:latin typeface="Cambria Math" panose="02040503050406030204" pitchFamily="18" charset="0"/>
                          </a:rPr>
                          <m:t>2</m:t>
                        </m:r>
                      </m:sub>
                    </m:sSub>
                    <m:r>
                      <a:rPr lang="en-US" sz="3200" i="1">
                        <a:latin typeface="Cambria Math" panose="02040503050406030204" pitchFamily="18" charset="0"/>
                      </a:rPr>
                      <m:t>=0</m:t>
                    </m:r>
                  </m:oMath>
                </a14:m>
                <a:r>
                  <a:rPr lang="en-US" sz="3200" dirty="0"/>
                  <a:t>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𝑦</m:t>
                        </m:r>
                      </m:e>
                      <m:sub>
                        <m:r>
                          <a:rPr lang="en-US" sz="3200" i="1">
                            <a:latin typeface="Cambria Math" panose="02040503050406030204" pitchFamily="18" charset="0"/>
                          </a:rPr>
                          <m:t>3</m:t>
                        </m:r>
                      </m:sub>
                    </m:sSub>
                    <m:r>
                      <a:rPr lang="en-US" sz="3200" i="1">
                        <a:latin typeface="Cambria Math" panose="02040503050406030204" pitchFamily="18" charset="0"/>
                      </a:rPr>
                      <m:t>=0</m:t>
                    </m:r>
                  </m:oMath>
                </a14:m>
                <a:endParaRPr lang="en-US" sz="3200" dirty="0"/>
              </a:p>
            </p:txBody>
          </p:sp>
        </mc:Choice>
        <mc:Fallback xmlns="">
          <p:sp>
            <p:nvSpPr>
              <p:cNvPr id="38" name="TextBox 37">
                <a:extLst>
                  <a:ext uri="{FF2B5EF4-FFF2-40B4-BE49-F238E27FC236}">
                    <a16:creationId xmlns:a16="http://schemas.microsoft.com/office/drawing/2014/main" id="{D7AB6228-73E8-814F-8713-6E1AD95315DA}"/>
                  </a:ext>
                </a:extLst>
              </p:cNvPr>
              <p:cNvSpPr txBox="1">
                <a:spLocks noRot="1" noChangeAspect="1" noMove="1" noResize="1" noEditPoints="1" noAdjustHandles="1" noChangeArrowheads="1" noChangeShapeType="1" noTextEdit="1"/>
              </p:cNvSpPr>
              <p:nvPr/>
            </p:nvSpPr>
            <p:spPr>
              <a:xfrm>
                <a:off x="5457303" y="1694113"/>
                <a:ext cx="6063070" cy="584775"/>
              </a:xfrm>
              <a:prstGeom prst="rect">
                <a:avLst/>
              </a:prstGeom>
              <a:blipFill>
                <a:blip r:embed="rId7"/>
                <a:stretch>
                  <a:fillRect l="-835" b="-12766"/>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382BF3D5-63FB-6F44-AC3E-6A256441499F}"/>
              </a:ext>
            </a:extLst>
          </p:cNvPr>
          <p:cNvSpPr txBox="1"/>
          <p:nvPr/>
        </p:nvSpPr>
        <p:spPr>
          <a:xfrm>
            <a:off x="5457304" y="2391441"/>
            <a:ext cx="6264344" cy="584775"/>
          </a:xfrm>
          <a:prstGeom prst="rect">
            <a:avLst/>
          </a:prstGeom>
          <a:noFill/>
        </p:spPr>
        <p:txBody>
          <a:bodyPr wrap="none" rtlCol="0">
            <a:spAutoFit/>
          </a:bodyPr>
          <a:lstStyle/>
          <a:p>
            <a:r>
              <a:rPr lang="en-US" sz="3200" dirty="0"/>
              <a:t> (dies)	    (survives)       (survives)</a:t>
            </a:r>
          </a:p>
        </p:txBody>
      </p:sp>
      <p:sp>
        <p:nvSpPr>
          <p:cNvPr id="33" name="TextBox 32">
            <a:extLst>
              <a:ext uri="{FF2B5EF4-FFF2-40B4-BE49-F238E27FC236}">
                <a16:creationId xmlns:a16="http://schemas.microsoft.com/office/drawing/2014/main" id="{707BCCFE-77B6-9D40-BC4A-95D88FB2D07F}"/>
              </a:ext>
            </a:extLst>
          </p:cNvPr>
          <p:cNvSpPr txBox="1"/>
          <p:nvPr/>
        </p:nvSpPr>
        <p:spPr>
          <a:xfrm>
            <a:off x="695373" y="1516144"/>
            <a:ext cx="3961571" cy="3046988"/>
          </a:xfrm>
          <a:prstGeom prst="rect">
            <a:avLst/>
          </a:prstGeom>
          <a:noFill/>
        </p:spPr>
        <p:txBody>
          <a:bodyPr wrap="square" rtlCol="0">
            <a:spAutoFit/>
          </a:bodyPr>
          <a:lstStyle/>
          <a:p>
            <a:pPr marL="380990" indent="-380990">
              <a:buFont typeface="Arial" panose="020B0604020202020204" pitchFamily="34" charset="0"/>
              <a:buChar char="•"/>
            </a:pPr>
            <a:r>
              <a:rPr lang="en-US" sz="2400" dirty="0"/>
              <a:t>Our model predicts the </a:t>
            </a:r>
            <a:r>
              <a:rPr lang="en-US" sz="2400" i="1" dirty="0"/>
              <a:t>probability</a:t>
            </a:r>
            <a:r>
              <a:rPr lang="en-US" sz="2400" dirty="0"/>
              <a:t> of death for each patient.</a:t>
            </a:r>
          </a:p>
          <a:p>
            <a:pPr marL="380990" indent="-380990">
              <a:buFont typeface="Arial" panose="020B0604020202020204" pitchFamily="34" charset="0"/>
              <a:buChar char="•"/>
            </a:pPr>
            <a:endParaRPr lang="en-US" sz="2400" dirty="0"/>
          </a:p>
          <a:p>
            <a:pPr marL="380990" indent="-380990">
              <a:buFont typeface="Arial" panose="020B0604020202020204" pitchFamily="34" charset="0"/>
              <a:buChar char="•"/>
            </a:pPr>
            <a:r>
              <a:rPr lang="en-US" sz="2400" dirty="0"/>
              <a:t>If we change the parameters, we change the predicted probabilities for each patient.</a:t>
            </a:r>
          </a:p>
        </p:txBody>
      </p:sp>
      <p:pic>
        <p:nvPicPr>
          <p:cNvPr id="3" name="Audio 2">
            <a:hlinkClick r:id="" action="ppaction://media"/>
            <a:extLst>
              <a:ext uri="{FF2B5EF4-FFF2-40B4-BE49-F238E27FC236}">
                <a16:creationId xmlns:a16="http://schemas.microsoft.com/office/drawing/2014/main" id="{4A01FB1E-A165-3045-8DF3-15A25BF414F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64888589"/>
      </p:ext>
    </p:extLst>
  </p:cSld>
  <p:clrMapOvr>
    <a:masterClrMapping/>
  </p:clrMapOvr>
  <mc:AlternateContent xmlns:mc="http://schemas.openxmlformats.org/markup-compatibility/2006">
    <mc:Choice xmlns:p14="http://schemas.microsoft.com/office/powerpoint/2010/main" Requires="p14">
      <p:transition spd="slow" p14:dur="2000" advTm="82431"/>
    </mc:Choice>
    <mc:Fallback>
      <p:transition spd="slow" advTm="824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39B2B-E09C-2C4A-870E-206E8614A18B}"/>
              </a:ext>
            </a:extLst>
          </p:cNvPr>
          <p:cNvSpPr>
            <a:spLocks noGrp="1"/>
          </p:cNvSpPr>
          <p:nvPr>
            <p:ph type="title"/>
          </p:nvPr>
        </p:nvSpPr>
        <p:spPr>
          <a:xfrm>
            <a:off x="609600" y="278936"/>
            <a:ext cx="10972800" cy="1143000"/>
          </a:xfrm>
        </p:spPr>
        <p:txBody>
          <a:bodyPr>
            <a:noAutofit/>
          </a:bodyPr>
          <a:lstStyle/>
          <a:p>
            <a:r>
              <a:rPr lang="en-US" dirty="0"/>
              <a:t>What loss makes sense for </a:t>
            </a:r>
            <a:r>
              <a:rPr lang="en-US" i="1" dirty="0"/>
              <a:t>logistic</a:t>
            </a:r>
            <a:r>
              <a:rPr lang="en-US" dirty="0"/>
              <a:t> regression?</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07BCCFE-77B6-9D40-BC4A-95D88FB2D07F}"/>
                  </a:ext>
                </a:extLst>
              </p:cNvPr>
              <p:cNvSpPr txBox="1"/>
              <p:nvPr/>
            </p:nvSpPr>
            <p:spPr>
              <a:xfrm>
                <a:off x="695373" y="1516144"/>
                <a:ext cx="3961571" cy="2677656"/>
              </a:xfrm>
              <a:prstGeom prst="rect">
                <a:avLst/>
              </a:prstGeom>
              <a:noFill/>
            </p:spPr>
            <p:txBody>
              <a:bodyPr wrap="square" rtlCol="0">
                <a:spAutoFit/>
              </a:bodyPr>
              <a:lstStyle/>
              <a:p>
                <a:pPr marL="380990" indent="-380990">
                  <a:buFont typeface="Arial" panose="020B0604020202020204" pitchFamily="34" charset="0"/>
                  <a:buChar char="•"/>
                </a:pPr>
                <a:r>
                  <a:rPr lang="en-US" sz="2400" dirty="0"/>
                  <a:t>Suppose we predict:</a:t>
                </a:r>
              </a:p>
              <a:p>
                <a:pPr marL="990530" lvl="1" indent="-380990">
                  <a:buFont typeface="Arial" panose="020B0604020202020204" pitchFamily="34" charset="0"/>
                  <a:buChar char="•"/>
                </a:pP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𝑝</m:t>
                        </m:r>
                      </m:e>
                      <m:sub>
                        <m:r>
                          <a:rPr lang="en-US" sz="2400" i="1" dirty="0">
                            <a:latin typeface="Cambria Math" panose="02040503050406030204" pitchFamily="18" charset="0"/>
                          </a:rPr>
                          <m:t>1</m:t>
                        </m:r>
                      </m:sub>
                    </m:sSub>
                    <m:r>
                      <a:rPr lang="en-US" sz="2400" i="1" dirty="0">
                        <a:latin typeface="Cambria Math" panose="02040503050406030204" pitchFamily="18" charset="0"/>
                      </a:rPr>
                      <m:t>=.1</m:t>
                    </m:r>
                  </m:oMath>
                </a14:m>
                <a:endParaRPr lang="en-US" sz="2400" i="1" dirty="0">
                  <a:latin typeface="Cambria Math" panose="02040503050406030204" pitchFamily="18" charset="0"/>
                </a:endParaRPr>
              </a:p>
              <a:p>
                <a:pPr marL="990530" lvl="1" indent="-380990">
                  <a:buFont typeface="Arial" panose="020B0604020202020204" pitchFamily="34" charset="0"/>
                  <a:buChar char="•"/>
                </a:pP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𝑝</m:t>
                        </m:r>
                      </m:e>
                      <m:sub>
                        <m:r>
                          <a:rPr lang="en-US" sz="2400" i="1" dirty="0">
                            <a:latin typeface="Cambria Math" panose="02040503050406030204" pitchFamily="18" charset="0"/>
                          </a:rPr>
                          <m:t>2</m:t>
                        </m:r>
                      </m:sub>
                    </m:sSub>
                    <m:r>
                      <a:rPr lang="en-US" sz="2400" i="1" dirty="0">
                        <a:latin typeface="Cambria Math" panose="02040503050406030204" pitchFamily="18" charset="0"/>
                      </a:rPr>
                      <m:t>=.9</m:t>
                    </m:r>
                  </m:oMath>
                </a14:m>
                <a:endParaRPr lang="en-US" sz="2400" i="1" dirty="0">
                  <a:latin typeface="Cambria Math" panose="02040503050406030204" pitchFamily="18" charset="0"/>
                </a:endParaRPr>
              </a:p>
              <a:p>
                <a:pPr marL="990530" lvl="1" indent="-380990">
                  <a:buFont typeface="Arial" panose="020B0604020202020204" pitchFamily="34" charset="0"/>
                  <a:buChar char="•"/>
                </a:pP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𝑝</m:t>
                        </m:r>
                      </m:e>
                      <m:sub>
                        <m:r>
                          <a:rPr lang="en-US" sz="2400" i="1" dirty="0">
                            <a:latin typeface="Cambria Math" panose="02040503050406030204" pitchFamily="18" charset="0"/>
                          </a:rPr>
                          <m:t>3</m:t>
                        </m:r>
                      </m:sub>
                    </m:sSub>
                    <m:r>
                      <a:rPr lang="en-US" sz="2400" i="1" dirty="0">
                        <a:latin typeface="Cambria Math" panose="02040503050406030204" pitchFamily="18" charset="0"/>
                      </a:rPr>
                      <m:t>=.7</m:t>
                    </m:r>
                  </m:oMath>
                </a14:m>
                <a:endParaRPr lang="en-US" sz="2400" dirty="0"/>
              </a:p>
              <a:p>
                <a:pPr marL="380990" indent="-380990">
                  <a:buFont typeface="Arial" panose="020B0604020202020204" pitchFamily="34" charset="0"/>
                  <a:buChar char="•"/>
                </a:pPr>
                <a:endParaRPr lang="en-US" sz="2400" dirty="0"/>
              </a:p>
              <a:p>
                <a:pPr marL="380990" indent="-380990">
                  <a:buFont typeface="Arial" panose="020B0604020202020204" pitchFamily="34" charset="0"/>
                  <a:buChar char="•"/>
                </a:pPr>
                <a:r>
                  <a:rPr lang="en-US" sz="2400" dirty="0"/>
                  <a:t>Is this a good model? Why or why not?</a:t>
                </a:r>
              </a:p>
            </p:txBody>
          </p:sp>
        </mc:Choice>
        <mc:Fallback xmlns="">
          <p:sp>
            <p:nvSpPr>
              <p:cNvPr id="33" name="TextBox 32">
                <a:extLst>
                  <a:ext uri="{FF2B5EF4-FFF2-40B4-BE49-F238E27FC236}">
                    <a16:creationId xmlns:a16="http://schemas.microsoft.com/office/drawing/2014/main" id="{707BCCFE-77B6-9D40-BC4A-95D88FB2D07F}"/>
                  </a:ext>
                </a:extLst>
              </p:cNvPr>
              <p:cNvSpPr txBox="1">
                <a:spLocks noRot="1" noChangeAspect="1" noMove="1" noResize="1" noEditPoints="1" noAdjustHandles="1" noChangeArrowheads="1" noChangeShapeType="1" noTextEdit="1"/>
              </p:cNvSpPr>
              <p:nvPr/>
            </p:nvSpPr>
            <p:spPr>
              <a:xfrm>
                <a:off x="695373" y="1516144"/>
                <a:ext cx="3961571" cy="2677656"/>
              </a:xfrm>
              <a:prstGeom prst="rect">
                <a:avLst/>
              </a:prstGeom>
              <a:blipFill>
                <a:blip r:embed="rId5"/>
                <a:stretch>
                  <a:fillRect l="-1917" t="-1887" r="-319" b="-3774"/>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63E55283-AABC-0F46-B83E-EF04C99B938B}"/>
              </a:ext>
            </a:extLst>
          </p:cNvPr>
          <p:cNvPicPr>
            <a:picLocks noChangeAspect="1"/>
          </p:cNvPicPr>
          <p:nvPr/>
        </p:nvPicPr>
        <p:blipFill>
          <a:blip r:embed="rId6"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734618" y="2870715"/>
            <a:ext cx="2911255" cy="2911255"/>
          </a:xfrm>
          <a:prstGeom prst="rect">
            <a:avLst/>
          </a:prstGeom>
        </p:spPr>
      </p:pic>
      <p:pic>
        <p:nvPicPr>
          <p:cNvPr id="11" name="Picture 10">
            <a:extLst>
              <a:ext uri="{FF2B5EF4-FFF2-40B4-BE49-F238E27FC236}">
                <a16:creationId xmlns:a16="http://schemas.microsoft.com/office/drawing/2014/main" id="{8B5478F9-30FB-684C-AAC0-65E4CD1D133D}"/>
              </a:ext>
            </a:extLst>
          </p:cNvPr>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7031587" y="2870362"/>
            <a:ext cx="2911255" cy="2911255"/>
          </a:xfrm>
          <a:prstGeom prst="rect">
            <a:avLst/>
          </a:prstGeom>
        </p:spPr>
      </p:pic>
      <p:pic>
        <p:nvPicPr>
          <p:cNvPr id="12" name="Picture 11">
            <a:extLst>
              <a:ext uri="{FF2B5EF4-FFF2-40B4-BE49-F238E27FC236}">
                <a16:creationId xmlns:a16="http://schemas.microsoft.com/office/drawing/2014/main" id="{029920CB-3915-4445-94F8-40FEFDA09E1D}"/>
              </a:ext>
            </a:extLst>
          </p:cNvPr>
          <p:cNvPicPr>
            <a:picLocks noChangeAspect="1"/>
          </p:cNvPicPr>
          <p:nvPr/>
        </p:nvPicPr>
        <p:blipFill>
          <a:blip r:embed="rId6" cstate="screen">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9328555" y="2870363"/>
            <a:ext cx="2911255" cy="291125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F5AFEA6-1541-4343-BDDA-F9E5685CF381}"/>
                  </a:ext>
                </a:extLst>
              </p:cNvPr>
              <p:cNvSpPr txBox="1"/>
              <p:nvPr/>
            </p:nvSpPr>
            <p:spPr>
              <a:xfrm>
                <a:off x="5829648" y="5644985"/>
                <a:ext cx="5491440" cy="584775"/>
              </a:xfrm>
              <a:prstGeom prst="rect">
                <a:avLst/>
              </a:prstGeom>
              <a:noFill/>
            </p:spPr>
            <p:txBody>
              <a:bodyPr wrap="none" rtlCol="0">
                <a:spAutoFit/>
              </a:bodyPr>
              <a:lstStyle/>
              <a:p>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𝑝</m:t>
                        </m:r>
                      </m:e>
                      <m:sub>
                        <m:r>
                          <a:rPr lang="en-US" sz="3200" i="1">
                            <a:latin typeface="Cambria Math" panose="02040503050406030204" pitchFamily="18" charset="0"/>
                          </a:rPr>
                          <m:t>1</m:t>
                        </m:r>
                      </m:sub>
                    </m:sSub>
                  </m:oMath>
                </a14:m>
                <a:r>
                  <a:rPr lang="en-US" sz="3200" dirty="0"/>
                  <a:t>?	     x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𝑝</m:t>
                        </m:r>
                      </m:e>
                      <m:sub>
                        <m:r>
                          <a:rPr lang="en-US" sz="3200" i="1">
                            <a:latin typeface="Cambria Math" panose="02040503050406030204" pitchFamily="18" charset="0"/>
                          </a:rPr>
                          <m:t>2</m:t>
                        </m:r>
                      </m:sub>
                    </m:sSub>
                  </m:oMath>
                </a14:m>
                <a:r>
                  <a:rPr lang="en-US" sz="3200" dirty="0"/>
                  <a:t>?	x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𝑝</m:t>
                        </m:r>
                      </m:e>
                      <m:sub>
                        <m:r>
                          <a:rPr lang="en-US" sz="3200" i="1">
                            <a:latin typeface="Cambria Math" panose="02040503050406030204" pitchFamily="18" charset="0"/>
                          </a:rPr>
                          <m:t>3</m:t>
                        </m:r>
                      </m:sub>
                    </m:sSub>
                  </m:oMath>
                </a14:m>
                <a:r>
                  <a:rPr lang="en-US" sz="3200" dirty="0"/>
                  <a:t>?</a:t>
                </a:r>
              </a:p>
            </p:txBody>
          </p:sp>
        </mc:Choice>
        <mc:Fallback xmlns="">
          <p:sp>
            <p:nvSpPr>
              <p:cNvPr id="13" name="TextBox 12">
                <a:extLst>
                  <a:ext uri="{FF2B5EF4-FFF2-40B4-BE49-F238E27FC236}">
                    <a16:creationId xmlns:a16="http://schemas.microsoft.com/office/drawing/2014/main" id="{8F5AFEA6-1541-4343-BDDA-F9E5685CF381}"/>
                  </a:ext>
                </a:extLst>
              </p:cNvPr>
              <p:cNvSpPr txBox="1">
                <a:spLocks noRot="1" noChangeAspect="1" noMove="1" noResize="1" noEditPoints="1" noAdjustHandles="1" noChangeArrowheads="1" noChangeShapeType="1" noTextEdit="1"/>
              </p:cNvSpPr>
              <p:nvPr/>
            </p:nvSpPr>
            <p:spPr>
              <a:xfrm>
                <a:off x="5829648" y="5644985"/>
                <a:ext cx="5491440" cy="584775"/>
              </a:xfrm>
              <a:prstGeom prst="rect">
                <a:avLst/>
              </a:prstGeom>
              <a:blipFill>
                <a:blip r:embed="rId7"/>
                <a:stretch>
                  <a:fillRect l="-691" t="-12766" r="-1843" b="-319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C42102A-6FD0-8C48-A484-9BCACFA22D40}"/>
                  </a:ext>
                </a:extLst>
              </p:cNvPr>
              <p:cNvSpPr txBox="1"/>
              <p:nvPr/>
            </p:nvSpPr>
            <p:spPr>
              <a:xfrm>
                <a:off x="5457303" y="1694113"/>
                <a:ext cx="6063070" cy="584775"/>
              </a:xfrm>
              <a:prstGeom prst="rect">
                <a:avLst/>
              </a:prstGeom>
              <a:noFill/>
            </p:spPr>
            <p:txBody>
              <a:bodyPr wrap="none" rtlCol="0">
                <a:spAutoFit/>
              </a:bodyPr>
              <a:lstStyle/>
              <a:p>
                <a14:m>
                  <m:oMath xmlns:m="http://schemas.openxmlformats.org/officeDocument/2006/math">
                    <m:sSub>
                      <m:sSubPr>
                        <m:ctrlPr>
                          <a:rPr lang="en-US" sz="3200" i="1" smtClean="0">
                            <a:latin typeface="Cambria Math" panose="02040503050406030204" pitchFamily="18" charset="0"/>
                          </a:rPr>
                        </m:ctrlPr>
                      </m:sSubPr>
                      <m:e>
                        <m:r>
                          <a:rPr lang="en-US" sz="3200" i="1">
                            <a:latin typeface="Cambria Math" panose="02040503050406030204" pitchFamily="18" charset="0"/>
                          </a:rPr>
                          <m:t>𝑦</m:t>
                        </m:r>
                      </m:e>
                      <m:sub>
                        <m:r>
                          <a:rPr lang="en-US" sz="3200" i="1">
                            <a:latin typeface="Cambria Math" panose="02040503050406030204" pitchFamily="18" charset="0"/>
                          </a:rPr>
                          <m:t>1</m:t>
                        </m:r>
                      </m:sub>
                    </m:sSub>
                    <m:r>
                      <a:rPr lang="en-US" sz="3200" i="1">
                        <a:latin typeface="Cambria Math" panose="02040503050406030204" pitchFamily="18" charset="0"/>
                      </a:rPr>
                      <m:t>=1</m:t>
                    </m:r>
                  </m:oMath>
                </a14:m>
                <a:r>
                  <a:rPr lang="en-US" sz="3200" dirty="0"/>
                  <a:t>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𝑦</m:t>
                        </m:r>
                      </m:e>
                      <m:sub>
                        <m:r>
                          <a:rPr lang="en-US" sz="3200" i="1">
                            <a:latin typeface="Cambria Math" panose="02040503050406030204" pitchFamily="18" charset="0"/>
                          </a:rPr>
                          <m:t>2</m:t>
                        </m:r>
                      </m:sub>
                    </m:sSub>
                    <m:r>
                      <a:rPr lang="en-US" sz="3200" i="1">
                        <a:latin typeface="Cambria Math" panose="02040503050406030204" pitchFamily="18" charset="0"/>
                      </a:rPr>
                      <m:t>=0</m:t>
                    </m:r>
                  </m:oMath>
                </a14:m>
                <a:r>
                  <a:rPr lang="en-US" sz="3200" dirty="0"/>
                  <a:t>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𝑦</m:t>
                        </m:r>
                      </m:e>
                      <m:sub>
                        <m:r>
                          <a:rPr lang="en-US" sz="3200" i="1">
                            <a:latin typeface="Cambria Math" panose="02040503050406030204" pitchFamily="18" charset="0"/>
                          </a:rPr>
                          <m:t>3</m:t>
                        </m:r>
                      </m:sub>
                    </m:sSub>
                    <m:r>
                      <a:rPr lang="en-US" sz="3200" i="1">
                        <a:latin typeface="Cambria Math" panose="02040503050406030204" pitchFamily="18" charset="0"/>
                      </a:rPr>
                      <m:t>=0</m:t>
                    </m:r>
                  </m:oMath>
                </a14:m>
                <a:endParaRPr lang="en-US" sz="3200" dirty="0"/>
              </a:p>
            </p:txBody>
          </p:sp>
        </mc:Choice>
        <mc:Fallback xmlns="">
          <p:sp>
            <p:nvSpPr>
              <p:cNvPr id="14" name="TextBox 13">
                <a:extLst>
                  <a:ext uri="{FF2B5EF4-FFF2-40B4-BE49-F238E27FC236}">
                    <a16:creationId xmlns:a16="http://schemas.microsoft.com/office/drawing/2014/main" id="{7C42102A-6FD0-8C48-A484-9BCACFA22D40}"/>
                  </a:ext>
                </a:extLst>
              </p:cNvPr>
              <p:cNvSpPr txBox="1">
                <a:spLocks noRot="1" noChangeAspect="1" noMove="1" noResize="1" noEditPoints="1" noAdjustHandles="1" noChangeArrowheads="1" noChangeShapeType="1" noTextEdit="1"/>
              </p:cNvSpPr>
              <p:nvPr/>
            </p:nvSpPr>
            <p:spPr>
              <a:xfrm>
                <a:off x="5457303" y="1694113"/>
                <a:ext cx="6063070" cy="584775"/>
              </a:xfrm>
              <a:prstGeom prst="rect">
                <a:avLst/>
              </a:prstGeom>
              <a:blipFill>
                <a:blip r:embed="rId8"/>
                <a:stretch>
                  <a:fillRect l="-835" b="-12766"/>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305576E2-1EB7-7540-8F3E-4731044C709F}"/>
              </a:ext>
            </a:extLst>
          </p:cNvPr>
          <p:cNvSpPr txBox="1"/>
          <p:nvPr/>
        </p:nvSpPr>
        <p:spPr>
          <a:xfrm>
            <a:off x="5457304" y="2391441"/>
            <a:ext cx="6264344" cy="584775"/>
          </a:xfrm>
          <a:prstGeom prst="rect">
            <a:avLst/>
          </a:prstGeom>
          <a:noFill/>
        </p:spPr>
        <p:txBody>
          <a:bodyPr wrap="none" rtlCol="0">
            <a:spAutoFit/>
          </a:bodyPr>
          <a:lstStyle/>
          <a:p>
            <a:r>
              <a:rPr lang="en-US" sz="3200" dirty="0"/>
              <a:t> (dies)	    (survives)       (survives)</a:t>
            </a:r>
          </a:p>
        </p:txBody>
      </p:sp>
      <p:pic>
        <p:nvPicPr>
          <p:cNvPr id="3" name="Audio 2">
            <a:hlinkClick r:id="" action="ppaction://media"/>
            <a:extLst>
              <a:ext uri="{FF2B5EF4-FFF2-40B4-BE49-F238E27FC236}">
                <a16:creationId xmlns:a16="http://schemas.microsoft.com/office/drawing/2014/main" id="{E1E26009-E8EC-7245-A493-48AFD0806ED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06947085"/>
      </p:ext>
    </p:extLst>
  </p:cSld>
  <p:clrMapOvr>
    <a:masterClrMapping/>
  </p:clrMapOvr>
  <mc:AlternateContent xmlns:mc="http://schemas.openxmlformats.org/markup-compatibility/2006">
    <mc:Choice xmlns:p14="http://schemas.microsoft.com/office/powerpoint/2010/main" Requires="p14">
      <p:transition spd="slow" p14:dur="2000" advTm="116614"/>
    </mc:Choice>
    <mc:Fallback>
      <p:transition spd="slow" advTm="1166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39B2B-E09C-2C4A-870E-206E8614A18B}"/>
              </a:ext>
            </a:extLst>
          </p:cNvPr>
          <p:cNvSpPr>
            <a:spLocks noGrp="1"/>
          </p:cNvSpPr>
          <p:nvPr>
            <p:ph type="title"/>
          </p:nvPr>
        </p:nvSpPr>
        <p:spPr>
          <a:xfrm>
            <a:off x="609600" y="278936"/>
            <a:ext cx="10972800" cy="1143000"/>
          </a:xfrm>
        </p:spPr>
        <p:txBody>
          <a:bodyPr>
            <a:noAutofit/>
          </a:bodyPr>
          <a:lstStyle/>
          <a:p>
            <a:r>
              <a:rPr lang="en-US" dirty="0"/>
              <a:t>What loss makes sense for </a:t>
            </a:r>
            <a:r>
              <a:rPr lang="en-US" i="1" dirty="0"/>
              <a:t>logistic</a:t>
            </a:r>
            <a:r>
              <a:rPr lang="en-US" dirty="0"/>
              <a:t> regression?</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07BCCFE-77B6-9D40-BC4A-95D88FB2D07F}"/>
                  </a:ext>
                </a:extLst>
              </p:cNvPr>
              <p:cNvSpPr txBox="1"/>
              <p:nvPr/>
            </p:nvSpPr>
            <p:spPr>
              <a:xfrm>
                <a:off x="695373" y="1516144"/>
                <a:ext cx="3961571" cy="2677656"/>
              </a:xfrm>
              <a:prstGeom prst="rect">
                <a:avLst/>
              </a:prstGeom>
              <a:noFill/>
            </p:spPr>
            <p:txBody>
              <a:bodyPr wrap="square" rtlCol="0">
                <a:spAutoFit/>
              </a:bodyPr>
              <a:lstStyle/>
              <a:p>
                <a:pPr marL="380990" indent="-380990">
                  <a:buFont typeface="Arial" panose="020B0604020202020204" pitchFamily="34" charset="0"/>
                  <a:buChar char="•"/>
                </a:pPr>
                <a:r>
                  <a:rPr lang="en-US" sz="2400" dirty="0"/>
                  <a:t>Suppose we predict:</a:t>
                </a:r>
              </a:p>
              <a:p>
                <a:pPr marL="990530" lvl="1" indent="-380990">
                  <a:buFont typeface="Arial" panose="020B0604020202020204" pitchFamily="34" charset="0"/>
                  <a:buChar char="•"/>
                </a:pP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𝑝</m:t>
                        </m:r>
                      </m:e>
                      <m:sub>
                        <m:r>
                          <a:rPr lang="en-US" sz="2400" i="1" dirty="0">
                            <a:latin typeface="Cambria Math" panose="02040503050406030204" pitchFamily="18" charset="0"/>
                          </a:rPr>
                          <m:t>1</m:t>
                        </m:r>
                      </m:sub>
                    </m:sSub>
                    <m:r>
                      <a:rPr lang="en-US" sz="2400" i="1" dirty="0">
                        <a:latin typeface="Cambria Math" panose="02040503050406030204" pitchFamily="18" charset="0"/>
                      </a:rPr>
                      <m:t>=.8</m:t>
                    </m:r>
                  </m:oMath>
                </a14:m>
                <a:endParaRPr lang="en-US" sz="2400" i="1" dirty="0">
                  <a:latin typeface="Cambria Math" panose="02040503050406030204" pitchFamily="18" charset="0"/>
                </a:endParaRPr>
              </a:p>
              <a:p>
                <a:pPr marL="990530" lvl="1" indent="-380990">
                  <a:buFont typeface="Arial" panose="020B0604020202020204" pitchFamily="34" charset="0"/>
                  <a:buChar char="•"/>
                </a:pP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𝑝</m:t>
                        </m:r>
                      </m:e>
                      <m:sub>
                        <m:r>
                          <a:rPr lang="en-US" sz="2400" i="1" dirty="0">
                            <a:latin typeface="Cambria Math" panose="02040503050406030204" pitchFamily="18" charset="0"/>
                          </a:rPr>
                          <m:t>2</m:t>
                        </m:r>
                      </m:sub>
                    </m:sSub>
                    <m:r>
                      <a:rPr lang="en-US" sz="2400" i="1" dirty="0">
                        <a:latin typeface="Cambria Math" panose="02040503050406030204" pitchFamily="18" charset="0"/>
                      </a:rPr>
                      <m:t>=.3</m:t>
                    </m:r>
                  </m:oMath>
                </a14:m>
                <a:endParaRPr lang="en-US" sz="2400" i="1" dirty="0">
                  <a:latin typeface="Cambria Math" panose="02040503050406030204" pitchFamily="18" charset="0"/>
                </a:endParaRPr>
              </a:p>
              <a:p>
                <a:pPr marL="990530" lvl="1" indent="-380990">
                  <a:buFont typeface="Arial" panose="020B0604020202020204" pitchFamily="34" charset="0"/>
                  <a:buChar char="•"/>
                </a:pP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𝑝</m:t>
                        </m:r>
                      </m:e>
                      <m:sub>
                        <m:r>
                          <a:rPr lang="en-US" sz="2400" i="1" dirty="0">
                            <a:latin typeface="Cambria Math" panose="02040503050406030204" pitchFamily="18" charset="0"/>
                          </a:rPr>
                          <m:t>3</m:t>
                        </m:r>
                      </m:sub>
                    </m:sSub>
                    <m:r>
                      <a:rPr lang="en-US" sz="2400" i="1" dirty="0">
                        <a:latin typeface="Cambria Math" panose="02040503050406030204" pitchFamily="18" charset="0"/>
                      </a:rPr>
                      <m:t>=.1</m:t>
                    </m:r>
                  </m:oMath>
                </a14:m>
                <a:endParaRPr lang="en-US" sz="2400" dirty="0"/>
              </a:p>
              <a:p>
                <a:pPr marL="380990" indent="-380990">
                  <a:buFont typeface="Arial" panose="020B0604020202020204" pitchFamily="34" charset="0"/>
                  <a:buChar char="•"/>
                </a:pPr>
                <a:endParaRPr lang="en-US" sz="2400" dirty="0"/>
              </a:p>
              <a:p>
                <a:pPr marL="380990" indent="-380990">
                  <a:buFont typeface="Arial" panose="020B0604020202020204" pitchFamily="34" charset="0"/>
                  <a:buChar char="•"/>
                </a:pPr>
                <a:r>
                  <a:rPr lang="en-US" sz="2400" dirty="0"/>
                  <a:t>Is this a good model? Why or why not?</a:t>
                </a:r>
              </a:p>
            </p:txBody>
          </p:sp>
        </mc:Choice>
        <mc:Fallback xmlns="">
          <p:sp>
            <p:nvSpPr>
              <p:cNvPr id="33" name="TextBox 32">
                <a:extLst>
                  <a:ext uri="{FF2B5EF4-FFF2-40B4-BE49-F238E27FC236}">
                    <a16:creationId xmlns:a16="http://schemas.microsoft.com/office/drawing/2014/main" id="{707BCCFE-77B6-9D40-BC4A-95D88FB2D07F}"/>
                  </a:ext>
                </a:extLst>
              </p:cNvPr>
              <p:cNvSpPr txBox="1">
                <a:spLocks noRot="1" noChangeAspect="1" noMove="1" noResize="1" noEditPoints="1" noAdjustHandles="1" noChangeArrowheads="1" noChangeShapeType="1" noTextEdit="1"/>
              </p:cNvSpPr>
              <p:nvPr/>
            </p:nvSpPr>
            <p:spPr>
              <a:xfrm>
                <a:off x="695373" y="1516144"/>
                <a:ext cx="3961571" cy="2677656"/>
              </a:xfrm>
              <a:prstGeom prst="rect">
                <a:avLst/>
              </a:prstGeom>
              <a:blipFill>
                <a:blip r:embed="rId5"/>
                <a:stretch>
                  <a:fillRect l="-1917" t="-1887" r="-319" b="-3774"/>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297E2405-64C5-654D-A44D-295B5F59B63F}"/>
              </a:ext>
            </a:extLst>
          </p:cNvPr>
          <p:cNvPicPr>
            <a:picLocks noChangeAspect="1"/>
          </p:cNvPicPr>
          <p:nvPr/>
        </p:nvPicPr>
        <p:blipFill>
          <a:blip r:embed="rId6"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734618" y="2870715"/>
            <a:ext cx="2911255" cy="2911255"/>
          </a:xfrm>
          <a:prstGeom prst="rect">
            <a:avLst/>
          </a:prstGeom>
        </p:spPr>
      </p:pic>
      <p:pic>
        <p:nvPicPr>
          <p:cNvPr id="11" name="Picture 10">
            <a:extLst>
              <a:ext uri="{FF2B5EF4-FFF2-40B4-BE49-F238E27FC236}">
                <a16:creationId xmlns:a16="http://schemas.microsoft.com/office/drawing/2014/main" id="{448719D6-627D-954E-8C66-93BCE69EB82F}"/>
              </a:ext>
            </a:extLst>
          </p:cNvPr>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7031587" y="2870362"/>
            <a:ext cx="2911255" cy="2911255"/>
          </a:xfrm>
          <a:prstGeom prst="rect">
            <a:avLst/>
          </a:prstGeom>
        </p:spPr>
      </p:pic>
      <p:pic>
        <p:nvPicPr>
          <p:cNvPr id="12" name="Picture 11">
            <a:extLst>
              <a:ext uri="{FF2B5EF4-FFF2-40B4-BE49-F238E27FC236}">
                <a16:creationId xmlns:a16="http://schemas.microsoft.com/office/drawing/2014/main" id="{3A196416-FCBF-A349-9B51-3AD1E91B870D}"/>
              </a:ext>
            </a:extLst>
          </p:cNvPr>
          <p:cNvPicPr>
            <a:picLocks noChangeAspect="1"/>
          </p:cNvPicPr>
          <p:nvPr/>
        </p:nvPicPr>
        <p:blipFill>
          <a:blip r:embed="rId6" cstate="screen">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9328555" y="2870363"/>
            <a:ext cx="2911255" cy="291125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378684B-343D-6341-9F65-99D32FE76DD8}"/>
                  </a:ext>
                </a:extLst>
              </p:cNvPr>
              <p:cNvSpPr txBox="1"/>
              <p:nvPr/>
            </p:nvSpPr>
            <p:spPr>
              <a:xfrm>
                <a:off x="5829648" y="5644985"/>
                <a:ext cx="5491440" cy="584775"/>
              </a:xfrm>
              <a:prstGeom prst="rect">
                <a:avLst/>
              </a:prstGeom>
              <a:noFill/>
            </p:spPr>
            <p:txBody>
              <a:bodyPr wrap="none" rtlCol="0">
                <a:spAutoFit/>
              </a:bodyPr>
              <a:lstStyle/>
              <a:p>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𝑝</m:t>
                        </m:r>
                      </m:e>
                      <m:sub>
                        <m:r>
                          <a:rPr lang="en-US" sz="3200" i="1">
                            <a:latin typeface="Cambria Math" panose="02040503050406030204" pitchFamily="18" charset="0"/>
                          </a:rPr>
                          <m:t>1</m:t>
                        </m:r>
                      </m:sub>
                    </m:sSub>
                  </m:oMath>
                </a14:m>
                <a:r>
                  <a:rPr lang="en-US" sz="3200" dirty="0"/>
                  <a:t>?	     x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𝑝</m:t>
                        </m:r>
                      </m:e>
                      <m:sub>
                        <m:r>
                          <a:rPr lang="en-US" sz="3200" i="1">
                            <a:latin typeface="Cambria Math" panose="02040503050406030204" pitchFamily="18" charset="0"/>
                          </a:rPr>
                          <m:t>2</m:t>
                        </m:r>
                      </m:sub>
                    </m:sSub>
                  </m:oMath>
                </a14:m>
                <a:r>
                  <a:rPr lang="en-US" sz="3200" dirty="0"/>
                  <a:t>?	x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𝑝</m:t>
                        </m:r>
                      </m:e>
                      <m:sub>
                        <m:r>
                          <a:rPr lang="en-US" sz="3200" i="1">
                            <a:latin typeface="Cambria Math" panose="02040503050406030204" pitchFamily="18" charset="0"/>
                          </a:rPr>
                          <m:t>3</m:t>
                        </m:r>
                      </m:sub>
                    </m:sSub>
                  </m:oMath>
                </a14:m>
                <a:r>
                  <a:rPr lang="en-US" sz="3200" dirty="0"/>
                  <a:t>?</a:t>
                </a:r>
              </a:p>
            </p:txBody>
          </p:sp>
        </mc:Choice>
        <mc:Fallback xmlns="">
          <p:sp>
            <p:nvSpPr>
              <p:cNvPr id="13" name="TextBox 12">
                <a:extLst>
                  <a:ext uri="{FF2B5EF4-FFF2-40B4-BE49-F238E27FC236}">
                    <a16:creationId xmlns:a16="http://schemas.microsoft.com/office/drawing/2014/main" id="{1378684B-343D-6341-9F65-99D32FE76DD8}"/>
                  </a:ext>
                </a:extLst>
              </p:cNvPr>
              <p:cNvSpPr txBox="1">
                <a:spLocks noRot="1" noChangeAspect="1" noMove="1" noResize="1" noEditPoints="1" noAdjustHandles="1" noChangeArrowheads="1" noChangeShapeType="1" noTextEdit="1"/>
              </p:cNvSpPr>
              <p:nvPr/>
            </p:nvSpPr>
            <p:spPr>
              <a:xfrm>
                <a:off x="5829648" y="5644985"/>
                <a:ext cx="5491440" cy="584775"/>
              </a:xfrm>
              <a:prstGeom prst="rect">
                <a:avLst/>
              </a:prstGeom>
              <a:blipFill>
                <a:blip r:embed="rId7"/>
                <a:stretch>
                  <a:fillRect l="-691" t="-12766" r="-1843" b="-319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3E693D3-A580-6E45-8D83-41B1FAB7DBCB}"/>
                  </a:ext>
                </a:extLst>
              </p:cNvPr>
              <p:cNvSpPr txBox="1"/>
              <p:nvPr/>
            </p:nvSpPr>
            <p:spPr>
              <a:xfrm>
                <a:off x="5457303" y="1694113"/>
                <a:ext cx="6063070" cy="584775"/>
              </a:xfrm>
              <a:prstGeom prst="rect">
                <a:avLst/>
              </a:prstGeom>
              <a:noFill/>
            </p:spPr>
            <p:txBody>
              <a:bodyPr wrap="none" rtlCol="0">
                <a:spAutoFit/>
              </a:bodyPr>
              <a:lstStyle/>
              <a:p>
                <a14:m>
                  <m:oMath xmlns:m="http://schemas.openxmlformats.org/officeDocument/2006/math">
                    <m:sSub>
                      <m:sSubPr>
                        <m:ctrlPr>
                          <a:rPr lang="en-US" sz="3200" i="1" smtClean="0">
                            <a:latin typeface="Cambria Math" panose="02040503050406030204" pitchFamily="18" charset="0"/>
                          </a:rPr>
                        </m:ctrlPr>
                      </m:sSubPr>
                      <m:e>
                        <m:r>
                          <a:rPr lang="en-US" sz="3200" i="1">
                            <a:latin typeface="Cambria Math" panose="02040503050406030204" pitchFamily="18" charset="0"/>
                          </a:rPr>
                          <m:t>𝑦</m:t>
                        </m:r>
                      </m:e>
                      <m:sub>
                        <m:r>
                          <a:rPr lang="en-US" sz="3200" i="1">
                            <a:latin typeface="Cambria Math" panose="02040503050406030204" pitchFamily="18" charset="0"/>
                          </a:rPr>
                          <m:t>1</m:t>
                        </m:r>
                      </m:sub>
                    </m:sSub>
                    <m:r>
                      <a:rPr lang="en-US" sz="3200" i="1">
                        <a:latin typeface="Cambria Math" panose="02040503050406030204" pitchFamily="18" charset="0"/>
                      </a:rPr>
                      <m:t>=1</m:t>
                    </m:r>
                  </m:oMath>
                </a14:m>
                <a:r>
                  <a:rPr lang="en-US" sz="3200" dirty="0"/>
                  <a:t>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𝑦</m:t>
                        </m:r>
                      </m:e>
                      <m:sub>
                        <m:r>
                          <a:rPr lang="en-US" sz="3200" i="1">
                            <a:latin typeface="Cambria Math" panose="02040503050406030204" pitchFamily="18" charset="0"/>
                          </a:rPr>
                          <m:t>2</m:t>
                        </m:r>
                      </m:sub>
                    </m:sSub>
                    <m:r>
                      <a:rPr lang="en-US" sz="3200" i="1">
                        <a:latin typeface="Cambria Math" panose="02040503050406030204" pitchFamily="18" charset="0"/>
                      </a:rPr>
                      <m:t>=0</m:t>
                    </m:r>
                  </m:oMath>
                </a14:m>
                <a:r>
                  <a:rPr lang="en-US" sz="3200" dirty="0"/>
                  <a:t>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𝑦</m:t>
                        </m:r>
                      </m:e>
                      <m:sub>
                        <m:r>
                          <a:rPr lang="en-US" sz="3200" i="1">
                            <a:latin typeface="Cambria Math" panose="02040503050406030204" pitchFamily="18" charset="0"/>
                          </a:rPr>
                          <m:t>3</m:t>
                        </m:r>
                      </m:sub>
                    </m:sSub>
                    <m:r>
                      <a:rPr lang="en-US" sz="3200" i="1">
                        <a:latin typeface="Cambria Math" panose="02040503050406030204" pitchFamily="18" charset="0"/>
                      </a:rPr>
                      <m:t>=0</m:t>
                    </m:r>
                  </m:oMath>
                </a14:m>
                <a:endParaRPr lang="en-US" sz="3200" dirty="0"/>
              </a:p>
            </p:txBody>
          </p:sp>
        </mc:Choice>
        <mc:Fallback xmlns="">
          <p:sp>
            <p:nvSpPr>
              <p:cNvPr id="14" name="TextBox 13">
                <a:extLst>
                  <a:ext uri="{FF2B5EF4-FFF2-40B4-BE49-F238E27FC236}">
                    <a16:creationId xmlns:a16="http://schemas.microsoft.com/office/drawing/2014/main" id="{83E693D3-A580-6E45-8D83-41B1FAB7DBCB}"/>
                  </a:ext>
                </a:extLst>
              </p:cNvPr>
              <p:cNvSpPr txBox="1">
                <a:spLocks noRot="1" noChangeAspect="1" noMove="1" noResize="1" noEditPoints="1" noAdjustHandles="1" noChangeArrowheads="1" noChangeShapeType="1" noTextEdit="1"/>
              </p:cNvSpPr>
              <p:nvPr/>
            </p:nvSpPr>
            <p:spPr>
              <a:xfrm>
                <a:off x="5457303" y="1694113"/>
                <a:ext cx="6063070" cy="584775"/>
              </a:xfrm>
              <a:prstGeom prst="rect">
                <a:avLst/>
              </a:prstGeom>
              <a:blipFill>
                <a:blip r:embed="rId8"/>
                <a:stretch>
                  <a:fillRect l="-835" b="-12766"/>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65780D80-3F49-4C44-B7A3-CB2DF1AD60B6}"/>
              </a:ext>
            </a:extLst>
          </p:cNvPr>
          <p:cNvSpPr txBox="1"/>
          <p:nvPr/>
        </p:nvSpPr>
        <p:spPr>
          <a:xfrm>
            <a:off x="5457304" y="2391441"/>
            <a:ext cx="6264344" cy="584775"/>
          </a:xfrm>
          <a:prstGeom prst="rect">
            <a:avLst/>
          </a:prstGeom>
          <a:noFill/>
        </p:spPr>
        <p:txBody>
          <a:bodyPr wrap="none" rtlCol="0">
            <a:spAutoFit/>
          </a:bodyPr>
          <a:lstStyle/>
          <a:p>
            <a:r>
              <a:rPr lang="en-US" sz="3200" dirty="0"/>
              <a:t> (dies)	    (survives)       (survives)</a:t>
            </a:r>
          </a:p>
        </p:txBody>
      </p:sp>
      <p:pic>
        <p:nvPicPr>
          <p:cNvPr id="3" name="Audio 2">
            <a:hlinkClick r:id="" action="ppaction://media"/>
            <a:extLst>
              <a:ext uri="{FF2B5EF4-FFF2-40B4-BE49-F238E27FC236}">
                <a16:creationId xmlns:a16="http://schemas.microsoft.com/office/drawing/2014/main" id="{6D331283-7686-9A4F-9928-3C99829D031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92921862"/>
      </p:ext>
    </p:extLst>
  </p:cSld>
  <p:clrMapOvr>
    <a:masterClrMapping/>
  </p:clrMapOvr>
  <mc:AlternateContent xmlns:mc="http://schemas.openxmlformats.org/markup-compatibility/2006">
    <mc:Choice xmlns:p14="http://schemas.microsoft.com/office/powerpoint/2010/main" Requires="p14">
      <p:transition spd="slow" p14:dur="2000" advTm="81187"/>
    </mc:Choice>
    <mc:Fallback>
      <p:transition spd="slow" advTm="811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39B2B-E09C-2C4A-870E-206E8614A18B}"/>
              </a:ext>
            </a:extLst>
          </p:cNvPr>
          <p:cNvSpPr>
            <a:spLocks noGrp="1"/>
          </p:cNvSpPr>
          <p:nvPr>
            <p:ph type="title"/>
          </p:nvPr>
        </p:nvSpPr>
        <p:spPr>
          <a:xfrm>
            <a:off x="609600" y="278936"/>
            <a:ext cx="10972800" cy="1143000"/>
          </a:xfrm>
        </p:spPr>
        <p:txBody>
          <a:bodyPr>
            <a:noAutofit/>
          </a:bodyPr>
          <a:lstStyle/>
          <a:p>
            <a:r>
              <a:rPr lang="en-US" dirty="0"/>
              <a:t>What loss makes sense for </a:t>
            </a:r>
            <a:r>
              <a:rPr lang="en-US" i="1" dirty="0"/>
              <a:t>logistic</a:t>
            </a:r>
            <a:r>
              <a:rPr lang="en-US" dirty="0"/>
              <a:t> regression?</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07BCCFE-77B6-9D40-BC4A-95D88FB2D07F}"/>
                  </a:ext>
                </a:extLst>
              </p:cNvPr>
              <p:cNvSpPr txBox="1"/>
              <p:nvPr/>
            </p:nvSpPr>
            <p:spPr>
              <a:xfrm>
                <a:off x="695373" y="1516145"/>
                <a:ext cx="3961571" cy="4524315"/>
              </a:xfrm>
              <a:prstGeom prst="rect">
                <a:avLst/>
              </a:prstGeom>
              <a:noFill/>
            </p:spPr>
            <p:txBody>
              <a:bodyPr wrap="square" rtlCol="0">
                <a:spAutoFit/>
              </a:bodyPr>
              <a:lstStyle/>
              <a:p>
                <a:pPr marL="380990" indent="-380990">
                  <a:buFont typeface="Arial" panose="020B0604020202020204" pitchFamily="34" charset="0"/>
                  <a:buChar char="•"/>
                </a:pPr>
                <a:r>
                  <a:rPr lang="en-US" sz="2400" dirty="0"/>
                  <a:t>Suppose we predict:</a:t>
                </a:r>
              </a:p>
              <a:p>
                <a:pPr marL="990530" lvl="1" indent="-380990">
                  <a:buFont typeface="Arial" panose="020B0604020202020204" pitchFamily="34" charset="0"/>
                  <a:buChar char="•"/>
                </a:pP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𝑝</m:t>
                        </m:r>
                      </m:e>
                      <m:sub>
                        <m:r>
                          <a:rPr lang="en-US" sz="2400" i="1" dirty="0">
                            <a:latin typeface="Cambria Math" panose="02040503050406030204" pitchFamily="18" charset="0"/>
                          </a:rPr>
                          <m:t>1</m:t>
                        </m:r>
                      </m:sub>
                    </m:sSub>
                    <m:r>
                      <a:rPr lang="en-US" sz="2400" i="1" dirty="0">
                        <a:latin typeface="Cambria Math" panose="02040503050406030204" pitchFamily="18" charset="0"/>
                      </a:rPr>
                      <m:t>=.8</m:t>
                    </m:r>
                  </m:oMath>
                </a14:m>
                <a:endParaRPr lang="en-US" sz="2400" i="1" dirty="0">
                  <a:latin typeface="Cambria Math" panose="02040503050406030204" pitchFamily="18" charset="0"/>
                </a:endParaRPr>
              </a:p>
              <a:p>
                <a:pPr marL="990530" lvl="1" indent="-380990">
                  <a:buFont typeface="Arial" panose="020B0604020202020204" pitchFamily="34" charset="0"/>
                  <a:buChar char="•"/>
                </a:pP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𝑝</m:t>
                        </m:r>
                      </m:e>
                      <m:sub>
                        <m:r>
                          <a:rPr lang="en-US" sz="2400" i="1" dirty="0">
                            <a:latin typeface="Cambria Math" panose="02040503050406030204" pitchFamily="18" charset="0"/>
                          </a:rPr>
                          <m:t>2</m:t>
                        </m:r>
                      </m:sub>
                    </m:sSub>
                    <m:r>
                      <a:rPr lang="en-US" sz="2400" i="1" dirty="0">
                        <a:latin typeface="Cambria Math" panose="02040503050406030204" pitchFamily="18" charset="0"/>
                      </a:rPr>
                      <m:t>=.3</m:t>
                    </m:r>
                  </m:oMath>
                </a14:m>
                <a:endParaRPr lang="en-US" sz="2400" i="1" dirty="0">
                  <a:latin typeface="Cambria Math" panose="02040503050406030204" pitchFamily="18" charset="0"/>
                </a:endParaRPr>
              </a:p>
              <a:p>
                <a:pPr marL="990530" lvl="1" indent="-380990">
                  <a:buFont typeface="Arial" panose="020B0604020202020204" pitchFamily="34" charset="0"/>
                  <a:buChar char="•"/>
                </a:pP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𝑝</m:t>
                        </m:r>
                      </m:e>
                      <m:sub>
                        <m:r>
                          <a:rPr lang="en-US" sz="2400" i="1" dirty="0">
                            <a:latin typeface="Cambria Math" panose="02040503050406030204" pitchFamily="18" charset="0"/>
                          </a:rPr>
                          <m:t>3</m:t>
                        </m:r>
                      </m:sub>
                    </m:sSub>
                    <m:r>
                      <a:rPr lang="en-US" sz="2400" i="1" dirty="0">
                        <a:latin typeface="Cambria Math" panose="02040503050406030204" pitchFamily="18" charset="0"/>
                      </a:rPr>
                      <m:t>=.1</m:t>
                    </m:r>
                  </m:oMath>
                </a14:m>
                <a:endParaRPr lang="en-US" sz="2400" dirty="0"/>
              </a:p>
              <a:p>
                <a:pPr marL="380990" indent="-380990">
                  <a:buFont typeface="Arial" panose="020B0604020202020204" pitchFamily="34" charset="0"/>
                  <a:buChar char="•"/>
                </a:pPr>
                <a:endParaRPr lang="en-US" sz="2400" dirty="0"/>
              </a:p>
              <a:p>
                <a:pPr marL="380990" indent="-380990">
                  <a:buFont typeface="Arial" panose="020B0604020202020204" pitchFamily="34" charset="0"/>
                  <a:buChar char="•"/>
                </a:pPr>
                <a:r>
                  <a:rPr lang="en-US" sz="2400" dirty="0"/>
                  <a:t>What is the probability of the observed outcomes?</a:t>
                </a:r>
              </a:p>
              <a:p>
                <a:pPr marL="380990" indent="-380990">
                  <a:buFont typeface="Arial" panose="020B0604020202020204" pitchFamily="34" charset="0"/>
                  <a:buChar char="•"/>
                </a:pPr>
                <a:endParaRPr lang="en-US" sz="2400" dirty="0"/>
              </a:p>
              <a:p>
                <a:pPr marL="380990" indent="-380990">
                  <a:buFont typeface="Arial" panose="020B0604020202020204" pitchFamily="34" charset="0"/>
                  <a:buChar char="•"/>
                </a:pPr>
                <a:r>
                  <a:rPr lang="en-US" sz="2400" dirty="0"/>
                  <a:t>This is called the likelihood. We want to find parameters that maximize it.</a:t>
                </a:r>
              </a:p>
            </p:txBody>
          </p:sp>
        </mc:Choice>
        <mc:Fallback xmlns="">
          <p:sp>
            <p:nvSpPr>
              <p:cNvPr id="33" name="TextBox 32">
                <a:extLst>
                  <a:ext uri="{FF2B5EF4-FFF2-40B4-BE49-F238E27FC236}">
                    <a16:creationId xmlns:a16="http://schemas.microsoft.com/office/drawing/2014/main" id="{707BCCFE-77B6-9D40-BC4A-95D88FB2D07F}"/>
                  </a:ext>
                </a:extLst>
              </p:cNvPr>
              <p:cNvSpPr txBox="1">
                <a:spLocks noRot="1" noChangeAspect="1" noMove="1" noResize="1" noEditPoints="1" noAdjustHandles="1" noChangeArrowheads="1" noChangeShapeType="1" noTextEdit="1"/>
              </p:cNvSpPr>
              <p:nvPr/>
            </p:nvSpPr>
            <p:spPr>
              <a:xfrm>
                <a:off x="695373" y="1516145"/>
                <a:ext cx="3961571" cy="4524315"/>
              </a:xfrm>
              <a:prstGeom prst="rect">
                <a:avLst/>
              </a:prstGeom>
              <a:blipFill>
                <a:blip r:embed="rId5"/>
                <a:stretch>
                  <a:fillRect l="-1917" t="-1120" r="-3514" b="-1961"/>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0120BB9C-B9AB-6C4A-AF5D-CA7577237C6E}"/>
              </a:ext>
            </a:extLst>
          </p:cNvPr>
          <p:cNvPicPr>
            <a:picLocks noChangeAspect="1"/>
          </p:cNvPicPr>
          <p:nvPr/>
        </p:nvPicPr>
        <p:blipFill>
          <a:blip r:embed="rId6"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734618" y="2870715"/>
            <a:ext cx="2911255" cy="2911255"/>
          </a:xfrm>
          <a:prstGeom prst="rect">
            <a:avLst/>
          </a:prstGeom>
        </p:spPr>
      </p:pic>
      <p:pic>
        <p:nvPicPr>
          <p:cNvPr id="11" name="Picture 10">
            <a:extLst>
              <a:ext uri="{FF2B5EF4-FFF2-40B4-BE49-F238E27FC236}">
                <a16:creationId xmlns:a16="http://schemas.microsoft.com/office/drawing/2014/main" id="{D57EF6B8-0F6C-F946-BE54-D72F2D791C1F}"/>
              </a:ext>
            </a:extLst>
          </p:cNvPr>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7031587" y="2870362"/>
            <a:ext cx="2911255" cy="2911255"/>
          </a:xfrm>
          <a:prstGeom prst="rect">
            <a:avLst/>
          </a:prstGeom>
        </p:spPr>
      </p:pic>
      <p:pic>
        <p:nvPicPr>
          <p:cNvPr id="12" name="Picture 11">
            <a:extLst>
              <a:ext uri="{FF2B5EF4-FFF2-40B4-BE49-F238E27FC236}">
                <a16:creationId xmlns:a16="http://schemas.microsoft.com/office/drawing/2014/main" id="{D51CBBE1-ECFE-3449-AE64-C5A498849E23}"/>
              </a:ext>
            </a:extLst>
          </p:cNvPr>
          <p:cNvPicPr>
            <a:picLocks noChangeAspect="1"/>
          </p:cNvPicPr>
          <p:nvPr/>
        </p:nvPicPr>
        <p:blipFill>
          <a:blip r:embed="rId6" cstate="screen">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9328555" y="2870363"/>
            <a:ext cx="2911255" cy="291125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E59FD43-C853-D94F-92A6-2E57EFE41E5D}"/>
                  </a:ext>
                </a:extLst>
              </p:cNvPr>
              <p:cNvSpPr txBox="1"/>
              <p:nvPr/>
            </p:nvSpPr>
            <p:spPr>
              <a:xfrm>
                <a:off x="5829648" y="5644985"/>
                <a:ext cx="5491440" cy="584775"/>
              </a:xfrm>
              <a:prstGeom prst="rect">
                <a:avLst/>
              </a:prstGeom>
              <a:noFill/>
            </p:spPr>
            <p:txBody>
              <a:bodyPr wrap="none" rtlCol="0">
                <a:spAutoFit/>
              </a:bodyPr>
              <a:lstStyle/>
              <a:p>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𝑝</m:t>
                        </m:r>
                      </m:e>
                      <m:sub>
                        <m:r>
                          <a:rPr lang="en-US" sz="3200" i="1">
                            <a:latin typeface="Cambria Math" panose="02040503050406030204" pitchFamily="18" charset="0"/>
                          </a:rPr>
                          <m:t>1</m:t>
                        </m:r>
                      </m:sub>
                    </m:sSub>
                  </m:oMath>
                </a14:m>
                <a:r>
                  <a:rPr lang="en-US" sz="3200" dirty="0"/>
                  <a:t>?	     x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𝑝</m:t>
                        </m:r>
                      </m:e>
                      <m:sub>
                        <m:r>
                          <a:rPr lang="en-US" sz="3200" i="1">
                            <a:latin typeface="Cambria Math" panose="02040503050406030204" pitchFamily="18" charset="0"/>
                          </a:rPr>
                          <m:t>2</m:t>
                        </m:r>
                      </m:sub>
                    </m:sSub>
                  </m:oMath>
                </a14:m>
                <a:r>
                  <a:rPr lang="en-US" sz="3200" dirty="0"/>
                  <a:t>?	x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𝑝</m:t>
                        </m:r>
                      </m:e>
                      <m:sub>
                        <m:r>
                          <a:rPr lang="en-US" sz="3200" i="1">
                            <a:latin typeface="Cambria Math" panose="02040503050406030204" pitchFamily="18" charset="0"/>
                          </a:rPr>
                          <m:t>3</m:t>
                        </m:r>
                      </m:sub>
                    </m:sSub>
                  </m:oMath>
                </a14:m>
                <a:r>
                  <a:rPr lang="en-US" sz="3200" dirty="0"/>
                  <a:t>?</a:t>
                </a:r>
              </a:p>
            </p:txBody>
          </p:sp>
        </mc:Choice>
        <mc:Fallback xmlns="">
          <p:sp>
            <p:nvSpPr>
              <p:cNvPr id="13" name="TextBox 12">
                <a:extLst>
                  <a:ext uri="{FF2B5EF4-FFF2-40B4-BE49-F238E27FC236}">
                    <a16:creationId xmlns:a16="http://schemas.microsoft.com/office/drawing/2014/main" id="{5E59FD43-C853-D94F-92A6-2E57EFE41E5D}"/>
                  </a:ext>
                </a:extLst>
              </p:cNvPr>
              <p:cNvSpPr txBox="1">
                <a:spLocks noRot="1" noChangeAspect="1" noMove="1" noResize="1" noEditPoints="1" noAdjustHandles="1" noChangeArrowheads="1" noChangeShapeType="1" noTextEdit="1"/>
              </p:cNvSpPr>
              <p:nvPr/>
            </p:nvSpPr>
            <p:spPr>
              <a:xfrm>
                <a:off x="5829648" y="5644985"/>
                <a:ext cx="5491440" cy="584775"/>
              </a:xfrm>
              <a:prstGeom prst="rect">
                <a:avLst/>
              </a:prstGeom>
              <a:blipFill>
                <a:blip r:embed="rId7"/>
                <a:stretch>
                  <a:fillRect l="-691" t="-12766" r="-1843" b="-319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75C7A4C-9877-434F-9D5B-AE42C7DC0924}"/>
                  </a:ext>
                </a:extLst>
              </p:cNvPr>
              <p:cNvSpPr txBox="1"/>
              <p:nvPr/>
            </p:nvSpPr>
            <p:spPr>
              <a:xfrm>
                <a:off x="5457303" y="1694113"/>
                <a:ext cx="6063070" cy="584775"/>
              </a:xfrm>
              <a:prstGeom prst="rect">
                <a:avLst/>
              </a:prstGeom>
              <a:noFill/>
            </p:spPr>
            <p:txBody>
              <a:bodyPr wrap="none" rtlCol="0">
                <a:spAutoFit/>
              </a:bodyPr>
              <a:lstStyle/>
              <a:p>
                <a14:m>
                  <m:oMath xmlns:m="http://schemas.openxmlformats.org/officeDocument/2006/math">
                    <m:sSub>
                      <m:sSubPr>
                        <m:ctrlPr>
                          <a:rPr lang="en-US" sz="3200" i="1" smtClean="0">
                            <a:latin typeface="Cambria Math" panose="02040503050406030204" pitchFamily="18" charset="0"/>
                          </a:rPr>
                        </m:ctrlPr>
                      </m:sSubPr>
                      <m:e>
                        <m:r>
                          <a:rPr lang="en-US" sz="3200" i="1">
                            <a:latin typeface="Cambria Math" panose="02040503050406030204" pitchFamily="18" charset="0"/>
                          </a:rPr>
                          <m:t>𝑦</m:t>
                        </m:r>
                      </m:e>
                      <m:sub>
                        <m:r>
                          <a:rPr lang="en-US" sz="3200" i="1">
                            <a:latin typeface="Cambria Math" panose="02040503050406030204" pitchFamily="18" charset="0"/>
                          </a:rPr>
                          <m:t>1</m:t>
                        </m:r>
                      </m:sub>
                    </m:sSub>
                    <m:r>
                      <a:rPr lang="en-US" sz="3200" i="1">
                        <a:latin typeface="Cambria Math" panose="02040503050406030204" pitchFamily="18" charset="0"/>
                      </a:rPr>
                      <m:t>=1</m:t>
                    </m:r>
                  </m:oMath>
                </a14:m>
                <a:r>
                  <a:rPr lang="en-US" sz="3200" dirty="0"/>
                  <a:t>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𝑦</m:t>
                        </m:r>
                      </m:e>
                      <m:sub>
                        <m:r>
                          <a:rPr lang="en-US" sz="3200" i="1">
                            <a:latin typeface="Cambria Math" panose="02040503050406030204" pitchFamily="18" charset="0"/>
                          </a:rPr>
                          <m:t>2</m:t>
                        </m:r>
                      </m:sub>
                    </m:sSub>
                    <m:r>
                      <a:rPr lang="en-US" sz="3200" i="1">
                        <a:latin typeface="Cambria Math" panose="02040503050406030204" pitchFamily="18" charset="0"/>
                      </a:rPr>
                      <m:t>=0</m:t>
                    </m:r>
                  </m:oMath>
                </a14:m>
                <a:r>
                  <a:rPr lang="en-US" sz="3200" dirty="0"/>
                  <a:t>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𝑦</m:t>
                        </m:r>
                      </m:e>
                      <m:sub>
                        <m:r>
                          <a:rPr lang="en-US" sz="3200" i="1">
                            <a:latin typeface="Cambria Math" panose="02040503050406030204" pitchFamily="18" charset="0"/>
                          </a:rPr>
                          <m:t>3</m:t>
                        </m:r>
                      </m:sub>
                    </m:sSub>
                    <m:r>
                      <a:rPr lang="en-US" sz="3200" i="1">
                        <a:latin typeface="Cambria Math" panose="02040503050406030204" pitchFamily="18" charset="0"/>
                      </a:rPr>
                      <m:t>=0</m:t>
                    </m:r>
                  </m:oMath>
                </a14:m>
                <a:endParaRPr lang="en-US" sz="3200" dirty="0"/>
              </a:p>
            </p:txBody>
          </p:sp>
        </mc:Choice>
        <mc:Fallback xmlns="">
          <p:sp>
            <p:nvSpPr>
              <p:cNvPr id="14" name="TextBox 13">
                <a:extLst>
                  <a:ext uri="{FF2B5EF4-FFF2-40B4-BE49-F238E27FC236}">
                    <a16:creationId xmlns:a16="http://schemas.microsoft.com/office/drawing/2014/main" id="{A75C7A4C-9877-434F-9D5B-AE42C7DC0924}"/>
                  </a:ext>
                </a:extLst>
              </p:cNvPr>
              <p:cNvSpPr txBox="1">
                <a:spLocks noRot="1" noChangeAspect="1" noMove="1" noResize="1" noEditPoints="1" noAdjustHandles="1" noChangeArrowheads="1" noChangeShapeType="1" noTextEdit="1"/>
              </p:cNvSpPr>
              <p:nvPr/>
            </p:nvSpPr>
            <p:spPr>
              <a:xfrm>
                <a:off x="5457303" y="1694113"/>
                <a:ext cx="6063070" cy="584775"/>
              </a:xfrm>
              <a:prstGeom prst="rect">
                <a:avLst/>
              </a:prstGeom>
              <a:blipFill>
                <a:blip r:embed="rId8"/>
                <a:stretch>
                  <a:fillRect l="-835" b="-12766"/>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8539C1EC-778D-804E-B0CD-45CCBA1C0667}"/>
              </a:ext>
            </a:extLst>
          </p:cNvPr>
          <p:cNvSpPr txBox="1"/>
          <p:nvPr/>
        </p:nvSpPr>
        <p:spPr>
          <a:xfrm>
            <a:off x="5457304" y="2391441"/>
            <a:ext cx="6264344" cy="584775"/>
          </a:xfrm>
          <a:prstGeom prst="rect">
            <a:avLst/>
          </a:prstGeom>
          <a:noFill/>
        </p:spPr>
        <p:txBody>
          <a:bodyPr wrap="none" rtlCol="0">
            <a:spAutoFit/>
          </a:bodyPr>
          <a:lstStyle/>
          <a:p>
            <a:r>
              <a:rPr lang="en-US" sz="3200" dirty="0"/>
              <a:t> (dies)	    (survives)       (survives)</a:t>
            </a:r>
          </a:p>
        </p:txBody>
      </p:sp>
      <p:pic>
        <p:nvPicPr>
          <p:cNvPr id="3" name="Audio 2">
            <a:hlinkClick r:id="" action="ppaction://media"/>
            <a:extLst>
              <a:ext uri="{FF2B5EF4-FFF2-40B4-BE49-F238E27FC236}">
                <a16:creationId xmlns:a16="http://schemas.microsoft.com/office/drawing/2014/main" id="{2D514B22-FF59-0342-8CAE-ECE85AF6994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619063599"/>
      </p:ext>
    </p:extLst>
  </p:cSld>
  <p:clrMapOvr>
    <a:masterClrMapping/>
  </p:clrMapOvr>
  <mc:AlternateContent xmlns:mc="http://schemas.openxmlformats.org/markup-compatibility/2006">
    <mc:Choice xmlns:p14="http://schemas.microsoft.com/office/powerpoint/2010/main" Requires="p14">
      <p:transition spd="slow" p14:dur="2000" advTm="65327"/>
    </mc:Choice>
    <mc:Fallback>
      <p:transition spd="slow" advTm="653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39B2B-E09C-2C4A-870E-206E8614A18B}"/>
              </a:ext>
            </a:extLst>
          </p:cNvPr>
          <p:cNvSpPr>
            <a:spLocks noGrp="1"/>
          </p:cNvSpPr>
          <p:nvPr>
            <p:ph type="title"/>
          </p:nvPr>
        </p:nvSpPr>
        <p:spPr>
          <a:xfrm>
            <a:off x="609600" y="278936"/>
            <a:ext cx="10972800" cy="1143000"/>
          </a:xfrm>
        </p:spPr>
        <p:txBody>
          <a:bodyPr>
            <a:noAutofit/>
          </a:bodyPr>
          <a:lstStyle/>
          <a:p>
            <a:r>
              <a:rPr lang="en-US" dirty="0"/>
              <a:t>What loss makes sense for </a:t>
            </a:r>
            <a:r>
              <a:rPr lang="en-US" i="1" dirty="0"/>
              <a:t>logistic</a:t>
            </a:r>
            <a:r>
              <a:rPr lang="en-US" dirty="0"/>
              <a:t> regression?</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07BCCFE-77B6-9D40-BC4A-95D88FB2D07F}"/>
                  </a:ext>
                </a:extLst>
              </p:cNvPr>
              <p:cNvSpPr txBox="1"/>
              <p:nvPr/>
            </p:nvSpPr>
            <p:spPr>
              <a:xfrm>
                <a:off x="695373" y="1516145"/>
                <a:ext cx="3961571" cy="4524315"/>
              </a:xfrm>
              <a:prstGeom prst="rect">
                <a:avLst/>
              </a:prstGeom>
              <a:noFill/>
            </p:spPr>
            <p:txBody>
              <a:bodyPr wrap="square" rtlCol="0">
                <a:spAutoFit/>
              </a:bodyPr>
              <a:lstStyle/>
              <a:p>
                <a:pPr marL="380990" indent="-380990">
                  <a:buFont typeface="Arial" panose="020B0604020202020204" pitchFamily="34" charset="0"/>
                  <a:buChar char="•"/>
                </a:pPr>
                <a:r>
                  <a:rPr lang="en-US" sz="2400" dirty="0"/>
                  <a:t>Suppose we predict:</a:t>
                </a:r>
              </a:p>
              <a:p>
                <a:pPr marL="990530" lvl="1" indent="-380990">
                  <a:buFont typeface="Arial" panose="020B0604020202020204" pitchFamily="34" charset="0"/>
                  <a:buChar char="•"/>
                </a:pP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𝑝</m:t>
                        </m:r>
                      </m:e>
                      <m:sub>
                        <m:r>
                          <a:rPr lang="en-US" sz="2400" i="1" dirty="0">
                            <a:latin typeface="Cambria Math" panose="02040503050406030204" pitchFamily="18" charset="0"/>
                          </a:rPr>
                          <m:t>1</m:t>
                        </m:r>
                      </m:sub>
                    </m:sSub>
                    <m:r>
                      <a:rPr lang="en-US" sz="2400" i="1" dirty="0">
                        <a:latin typeface="Cambria Math" panose="02040503050406030204" pitchFamily="18" charset="0"/>
                      </a:rPr>
                      <m:t>=.8</m:t>
                    </m:r>
                  </m:oMath>
                </a14:m>
                <a:endParaRPr lang="en-US" sz="2400" i="1" dirty="0">
                  <a:latin typeface="Cambria Math" panose="02040503050406030204" pitchFamily="18" charset="0"/>
                </a:endParaRPr>
              </a:p>
              <a:p>
                <a:pPr marL="990530" lvl="1" indent="-380990">
                  <a:buFont typeface="Arial" panose="020B0604020202020204" pitchFamily="34" charset="0"/>
                  <a:buChar char="•"/>
                </a:pP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𝑝</m:t>
                        </m:r>
                      </m:e>
                      <m:sub>
                        <m:r>
                          <a:rPr lang="en-US" sz="2400" i="1" dirty="0">
                            <a:latin typeface="Cambria Math" panose="02040503050406030204" pitchFamily="18" charset="0"/>
                          </a:rPr>
                          <m:t>2</m:t>
                        </m:r>
                      </m:sub>
                    </m:sSub>
                    <m:r>
                      <a:rPr lang="en-US" sz="2400" i="1" dirty="0">
                        <a:latin typeface="Cambria Math" panose="02040503050406030204" pitchFamily="18" charset="0"/>
                      </a:rPr>
                      <m:t>=.3</m:t>
                    </m:r>
                  </m:oMath>
                </a14:m>
                <a:endParaRPr lang="en-US" sz="2400" i="1" dirty="0">
                  <a:latin typeface="Cambria Math" panose="02040503050406030204" pitchFamily="18" charset="0"/>
                </a:endParaRPr>
              </a:p>
              <a:p>
                <a:pPr marL="990530" lvl="1" indent="-380990">
                  <a:buFont typeface="Arial" panose="020B0604020202020204" pitchFamily="34" charset="0"/>
                  <a:buChar char="•"/>
                </a:pP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𝑝</m:t>
                        </m:r>
                      </m:e>
                      <m:sub>
                        <m:r>
                          <a:rPr lang="en-US" sz="2400" i="1" dirty="0">
                            <a:latin typeface="Cambria Math" panose="02040503050406030204" pitchFamily="18" charset="0"/>
                          </a:rPr>
                          <m:t>3</m:t>
                        </m:r>
                      </m:sub>
                    </m:sSub>
                    <m:r>
                      <a:rPr lang="en-US" sz="2400" i="1" dirty="0">
                        <a:latin typeface="Cambria Math" panose="02040503050406030204" pitchFamily="18" charset="0"/>
                      </a:rPr>
                      <m:t>=.1</m:t>
                    </m:r>
                  </m:oMath>
                </a14:m>
                <a:endParaRPr lang="en-US" sz="2400" dirty="0"/>
              </a:p>
              <a:p>
                <a:pPr marL="380990" indent="-380990">
                  <a:buFont typeface="Arial" panose="020B0604020202020204" pitchFamily="34" charset="0"/>
                  <a:buChar char="•"/>
                </a:pPr>
                <a:endParaRPr lang="en-US" sz="2400" dirty="0"/>
              </a:p>
              <a:p>
                <a:pPr marL="380990" indent="-380990">
                  <a:buFont typeface="Arial" panose="020B0604020202020204" pitchFamily="34" charset="0"/>
                  <a:buChar char="•"/>
                </a:pPr>
                <a:r>
                  <a:rPr lang="en-US" sz="2400" dirty="0"/>
                  <a:t>Is this a good model? Why or why not?</a:t>
                </a:r>
              </a:p>
              <a:p>
                <a:pPr marL="380990" indent="-380990">
                  <a:buFont typeface="Arial" panose="020B0604020202020204" pitchFamily="34" charset="0"/>
                  <a:buChar char="•"/>
                </a:pPr>
                <a:endParaRPr lang="en-US" sz="2400" dirty="0"/>
              </a:p>
              <a:p>
                <a:pPr marL="380990" indent="-380990">
                  <a:buFont typeface="Arial" panose="020B0604020202020204" pitchFamily="34" charset="0"/>
                  <a:buChar char="•"/>
                </a:pPr>
                <a:r>
                  <a:rPr lang="en-US" sz="2400" dirty="0"/>
                  <a:t>Our parameters affect </a:t>
                </a:r>
                <a:r>
                  <a:rPr lang="en-US" sz="2400" i="1" dirty="0"/>
                  <a:t>all</a:t>
                </a:r>
                <a:r>
                  <a:rPr lang="en-US" sz="2400" dirty="0"/>
                  <a:t> the predictions: changing a parameter to </a:t>
                </a:r>
                <a:r>
                  <a:rPr lang="en-US" sz="2400" i="1" dirty="0"/>
                  <a:t>decrease</a:t>
                </a:r>
                <a:r>
                  <a:rPr lang="en-US" sz="2400" dirty="0"/>
                  <a:t>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𝑦</m:t>
                        </m:r>
                      </m:e>
                      <m:sub>
                        <m:r>
                          <a:rPr lang="en-US" sz="2400" i="1" dirty="0">
                            <a:latin typeface="Cambria Math" panose="02040503050406030204" pitchFamily="18" charset="0"/>
                          </a:rPr>
                          <m:t>2</m:t>
                        </m:r>
                      </m:sub>
                    </m:sSub>
                  </m:oMath>
                </a14:m>
                <a:r>
                  <a:rPr lang="en-US" sz="2400" dirty="0"/>
                  <a:t> may also </a:t>
                </a:r>
                <a:r>
                  <a:rPr lang="en-US" sz="2400" i="1" dirty="0"/>
                  <a:t>increase</a:t>
                </a:r>
                <a:r>
                  <a:rPr lang="en-US" sz="2400" dirty="0"/>
                  <a:t>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𝑦</m:t>
                        </m:r>
                      </m:e>
                      <m:sub>
                        <m:r>
                          <a:rPr lang="en-US" sz="2400" i="1" dirty="0">
                            <a:latin typeface="Cambria Math" panose="02040503050406030204" pitchFamily="18" charset="0"/>
                          </a:rPr>
                          <m:t>3</m:t>
                        </m:r>
                      </m:sub>
                    </m:sSub>
                  </m:oMath>
                </a14:m>
                <a:endParaRPr lang="en-US" sz="2400" dirty="0"/>
              </a:p>
            </p:txBody>
          </p:sp>
        </mc:Choice>
        <mc:Fallback xmlns="">
          <p:sp>
            <p:nvSpPr>
              <p:cNvPr id="33" name="TextBox 32">
                <a:extLst>
                  <a:ext uri="{FF2B5EF4-FFF2-40B4-BE49-F238E27FC236}">
                    <a16:creationId xmlns:a16="http://schemas.microsoft.com/office/drawing/2014/main" id="{707BCCFE-77B6-9D40-BC4A-95D88FB2D07F}"/>
                  </a:ext>
                </a:extLst>
              </p:cNvPr>
              <p:cNvSpPr txBox="1">
                <a:spLocks noRot="1" noChangeAspect="1" noMove="1" noResize="1" noEditPoints="1" noAdjustHandles="1" noChangeArrowheads="1" noChangeShapeType="1" noTextEdit="1"/>
              </p:cNvSpPr>
              <p:nvPr/>
            </p:nvSpPr>
            <p:spPr>
              <a:xfrm>
                <a:off x="695373" y="1516145"/>
                <a:ext cx="3961571" cy="4524315"/>
              </a:xfrm>
              <a:prstGeom prst="rect">
                <a:avLst/>
              </a:prstGeom>
              <a:blipFill>
                <a:blip r:embed="rId5"/>
                <a:stretch>
                  <a:fillRect l="-1917" t="-1120" r="-2875" b="-1961"/>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61498FEB-1C0E-5C41-8E4E-712196555F82}"/>
              </a:ext>
            </a:extLst>
          </p:cNvPr>
          <p:cNvPicPr>
            <a:picLocks noChangeAspect="1"/>
          </p:cNvPicPr>
          <p:nvPr/>
        </p:nvPicPr>
        <p:blipFill>
          <a:blip r:embed="rId6"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734618" y="2870715"/>
            <a:ext cx="2911255" cy="2911255"/>
          </a:xfrm>
          <a:prstGeom prst="rect">
            <a:avLst/>
          </a:prstGeom>
        </p:spPr>
      </p:pic>
      <p:pic>
        <p:nvPicPr>
          <p:cNvPr id="11" name="Picture 10">
            <a:extLst>
              <a:ext uri="{FF2B5EF4-FFF2-40B4-BE49-F238E27FC236}">
                <a16:creationId xmlns:a16="http://schemas.microsoft.com/office/drawing/2014/main" id="{267BFBE7-AF91-0E47-91EE-31F2566D5DEA}"/>
              </a:ext>
            </a:extLst>
          </p:cNvPr>
          <p:cNvPicPr>
            <a:picLocks noChangeAspect="1"/>
          </p:cNvPicPr>
          <p:nvPr/>
        </p:nvPicPr>
        <p:blipFill>
          <a:blip r:embed="rId6"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7031587" y="2870362"/>
            <a:ext cx="2911255" cy="2911255"/>
          </a:xfrm>
          <a:prstGeom prst="rect">
            <a:avLst/>
          </a:prstGeom>
        </p:spPr>
      </p:pic>
      <p:pic>
        <p:nvPicPr>
          <p:cNvPr id="12" name="Picture 11">
            <a:extLst>
              <a:ext uri="{FF2B5EF4-FFF2-40B4-BE49-F238E27FC236}">
                <a16:creationId xmlns:a16="http://schemas.microsoft.com/office/drawing/2014/main" id="{032DCBF5-2217-6C4B-94FD-5BE10D876F64}"/>
              </a:ext>
            </a:extLst>
          </p:cNvPr>
          <p:cNvPicPr>
            <a:picLocks noChangeAspect="1"/>
          </p:cNvPicPr>
          <p:nvPr/>
        </p:nvPicPr>
        <p:blipFill>
          <a:blip r:embed="rId6" cstate="screen">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9328555" y="2870363"/>
            <a:ext cx="2911255" cy="2911255"/>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DD18CFF-E020-B64A-8689-CF9F6EB148B7}"/>
                  </a:ext>
                </a:extLst>
              </p:cNvPr>
              <p:cNvSpPr txBox="1"/>
              <p:nvPr/>
            </p:nvSpPr>
            <p:spPr>
              <a:xfrm>
                <a:off x="5829648" y="5644985"/>
                <a:ext cx="5491440" cy="584775"/>
              </a:xfrm>
              <a:prstGeom prst="rect">
                <a:avLst/>
              </a:prstGeom>
              <a:noFill/>
            </p:spPr>
            <p:txBody>
              <a:bodyPr wrap="none" rtlCol="0">
                <a:spAutoFit/>
              </a:bodyPr>
              <a:lstStyle/>
              <a:p>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𝑝</m:t>
                        </m:r>
                      </m:e>
                      <m:sub>
                        <m:r>
                          <a:rPr lang="en-US" sz="3200" i="1">
                            <a:latin typeface="Cambria Math" panose="02040503050406030204" pitchFamily="18" charset="0"/>
                          </a:rPr>
                          <m:t>1</m:t>
                        </m:r>
                      </m:sub>
                    </m:sSub>
                  </m:oMath>
                </a14:m>
                <a:r>
                  <a:rPr lang="en-US" sz="3200" dirty="0"/>
                  <a:t>?	     x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𝑝</m:t>
                        </m:r>
                      </m:e>
                      <m:sub>
                        <m:r>
                          <a:rPr lang="en-US" sz="3200" i="1">
                            <a:latin typeface="Cambria Math" panose="02040503050406030204" pitchFamily="18" charset="0"/>
                          </a:rPr>
                          <m:t>2</m:t>
                        </m:r>
                      </m:sub>
                    </m:sSub>
                  </m:oMath>
                </a14:m>
                <a:r>
                  <a:rPr lang="en-US" sz="3200" dirty="0"/>
                  <a:t>?	x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𝑝</m:t>
                        </m:r>
                      </m:e>
                      <m:sub>
                        <m:r>
                          <a:rPr lang="en-US" sz="3200" i="1">
                            <a:latin typeface="Cambria Math" panose="02040503050406030204" pitchFamily="18" charset="0"/>
                          </a:rPr>
                          <m:t>3</m:t>
                        </m:r>
                      </m:sub>
                    </m:sSub>
                  </m:oMath>
                </a14:m>
                <a:r>
                  <a:rPr lang="en-US" sz="3200" dirty="0"/>
                  <a:t>?</a:t>
                </a:r>
              </a:p>
            </p:txBody>
          </p:sp>
        </mc:Choice>
        <mc:Fallback xmlns="">
          <p:sp>
            <p:nvSpPr>
              <p:cNvPr id="13" name="TextBox 12">
                <a:extLst>
                  <a:ext uri="{FF2B5EF4-FFF2-40B4-BE49-F238E27FC236}">
                    <a16:creationId xmlns:a16="http://schemas.microsoft.com/office/drawing/2014/main" id="{2DD18CFF-E020-B64A-8689-CF9F6EB148B7}"/>
                  </a:ext>
                </a:extLst>
              </p:cNvPr>
              <p:cNvSpPr txBox="1">
                <a:spLocks noRot="1" noChangeAspect="1" noMove="1" noResize="1" noEditPoints="1" noAdjustHandles="1" noChangeArrowheads="1" noChangeShapeType="1" noTextEdit="1"/>
              </p:cNvSpPr>
              <p:nvPr/>
            </p:nvSpPr>
            <p:spPr>
              <a:xfrm>
                <a:off x="5829648" y="5644985"/>
                <a:ext cx="5491440" cy="584775"/>
              </a:xfrm>
              <a:prstGeom prst="rect">
                <a:avLst/>
              </a:prstGeom>
              <a:blipFill>
                <a:blip r:embed="rId7"/>
                <a:stretch>
                  <a:fillRect l="-691" t="-12766" r="-1843" b="-319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67D4E69-9F76-684B-96D3-F550A9D9E19A}"/>
                  </a:ext>
                </a:extLst>
              </p:cNvPr>
              <p:cNvSpPr txBox="1"/>
              <p:nvPr/>
            </p:nvSpPr>
            <p:spPr>
              <a:xfrm>
                <a:off x="5457303" y="1694113"/>
                <a:ext cx="6063070" cy="584775"/>
              </a:xfrm>
              <a:prstGeom prst="rect">
                <a:avLst/>
              </a:prstGeom>
              <a:noFill/>
            </p:spPr>
            <p:txBody>
              <a:bodyPr wrap="none" rtlCol="0">
                <a:spAutoFit/>
              </a:bodyPr>
              <a:lstStyle/>
              <a:p>
                <a14:m>
                  <m:oMath xmlns:m="http://schemas.openxmlformats.org/officeDocument/2006/math">
                    <m:sSub>
                      <m:sSubPr>
                        <m:ctrlPr>
                          <a:rPr lang="en-US" sz="3200" i="1" smtClean="0">
                            <a:latin typeface="Cambria Math" panose="02040503050406030204" pitchFamily="18" charset="0"/>
                          </a:rPr>
                        </m:ctrlPr>
                      </m:sSubPr>
                      <m:e>
                        <m:r>
                          <a:rPr lang="en-US" sz="3200" i="1">
                            <a:latin typeface="Cambria Math" panose="02040503050406030204" pitchFamily="18" charset="0"/>
                          </a:rPr>
                          <m:t>𝑦</m:t>
                        </m:r>
                      </m:e>
                      <m:sub>
                        <m:r>
                          <a:rPr lang="en-US" sz="3200" i="1">
                            <a:latin typeface="Cambria Math" panose="02040503050406030204" pitchFamily="18" charset="0"/>
                          </a:rPr>
                          <m:t>1</m:t>
                        </m:r>
                      </m:sub>
                    </m:sSub>
                    <m:r>
                      <a:rPr lang="en-US" sz="3200" i="1">
                        <a:latin typeface="Cambria Math" panose="02040503050406030204" pitchFamily="18" charset="0"/>
                      </a:rPr>
                      <m:t>=1</m:t>
                    </m:r>
                  </m:oMath>
                </a14:m>
                <a:r>
                  <a:rPr lang="en-US" sz="3200" dirty="0"/>
                  <a:t>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𝑦</m:t>
                        </m:r>
                      </m:e>
                      <m:sub>
                        <m:r>
                          <a:rPr lang="en-US" sz="3200" i="1">
                            <a:latin typeface="Cambria Math" panose="02040503050406030204" pitchFamily="18" charset="0"/>
                          </a:rPr>
                          <m:t>2</m:t>
                        </m:r>
                      </m:sub>
                    </m:sSub>
                    <m:r>
                      <a:rPr lang="en-US" sz="3200" i="1">
                        <a:latin typeface="Cambria Math" panose="02040503050406030204" pitchFamily="18" charset="0"/>
                      </a:rPr>
                      <m:t>=0</m:t>
                    </m:r>
                  </m:oMath>
                </a14:m>
                <a:r>
                  <a:rPr lang="en-US" sz="3200" dirty="0"/>
                  <a:t>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𝑦</m:t>
                        </m:r>
                      </m:e>
                      <m:sub>
                        <m:r>
                          <a:rPr lang="en-US" sz="3200" i="1">
                            <a:latin typeface="Cambria Math" panose="02040503050406030204" pitchFamily="18" charset="0"/>
                          </a:rPr>
                          <m:t>3</m:t>
                        </m:r>
                      </m:sub>
                    </m:sSub>
                    <m:r>
                      <a:rPr lang="en-US" sz="3200" i="1">
                        <a:latin typeface="Cambria Math" panose="02040503050406030204" pitchFamily="18" charset="0"/>
                      </a:rPr>
                      <m:t>=0</m:t>
                    </m:r>
                  </m:oMath>
                </a14:m>
                <a:endParaRPr lang="en-US" sz="3200" dirty="0"/>
              </a:p>
            </p:txBody>
          </p:sp>
        </mc:Choice>
        <mc:Fallback xmlns="">
          <p:sp>
            <p:nvSpPr>
              <p:cNvPr id="14" name="TextBox 13">
                <a:extLst>
                  <a:ext uri="{FF2B5EF4-FFF2-40B4-BE49-F238E27FC236}">
                    <a16:creationId xmlns:a16="http://schemas.microsoft.com/office/drawing/2014/main" id="{567D4E69-9F76-684B-96D3-F550A9D9E19A}"/>
                  </a:ext>
                </a:extLst>
              </p:cNvPr>
              <p:cNvSpPr txBox="1">
                <a:spLocks noRot="1" noChangeAspect="1" noMove="1" noResize="1" noEditPoints="1" noAdjustHandles="1" noChangeArrowheads="1" noChangeShapeType="1" noTextEdit="1"/>
              </p:cNvSpPr>
              <p:nvPr/>
            </p:nvSpPr>
            <p:spPr>
              <a:xfrm>
                <a:off x="5457303" y="1694113"/>
                <a:ext cx="6063070" cy="584775"/>
              </a:xfrm>
              <a:prstGeom prst="rect">
                <a:avLst/>
              </a:prstGeom>
              <a:blipFill>
                <a:blip r:embed="rId8"/>
                <a:stretch>
                  <a:fillRect l="-835" b="-12766"/>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C4A4D68A-1CAF-2E41-9FDF-9A0497B8AD9D}"/>
              </a:ext>
            </a:extLst>
          </p:cNvPr>
          <p:cNvSpPr txBox="1"/>
          <p:nvPr/>
        </p:nvSpPr>
        <p:spPr>
          <a:xfrm>
            <a:off x="5457304" y="2391441"/>
            <a:ext cx="6264344" cy="584775"/>
          </a:xfrm>
          <a:prstGeom prst="rect">
            <a:avLst/>
          </a:prstGeom>
          <a:noFill/>
        </p:spPr>
        <p:txBody>
          <a:bodyPr wrap="none" rtlCol="0">
            <a:spAutoFit/>
          </a:bodyPr>
          <a:lstStyle/>
          <a:p>
            <a:r>
              <a:rPr lang="en-US" sz="3200" dirty="0"/>
              <a:t> (dies)	    (survives)       (survives)</a:t>
            </a:r>
          </a:p>
        </p:txBody>
      </p:sp>
      <p:pic>
        <p:nvPicPr>
          <p:cNvPr id="3" name="Audio 2">
            <a:hlinkClick r:id="" action="ppaction://media"/>
            <a:extLst>
              <a:ext uri="{FF2B5EF4-FFF2-40B4-BE49-F238E27FC236}">
                <a16:creationId xmlns:a16="http://schemas.microsoft.com/office/drawing/2014/main" id="{7225CCCA-1780-2E43-97BB-B322D6CC33C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54685926"/>
      </p:ext>
    </p:extLst>
  </p:cSld>
  <p:clrMapOvr>
    <a:masterClrMapping/>
  </p:clrMapOvr>
  <mc:AlternateContent xmlns:mc="http://schemas.openxmlformats.org/markup-compatibility/2006">
    <mc:Choice xmlns:p14="http://schemas.microsoft.com/office/powerpoint/2010/main" Requires="p14">
      <p:transition spd="slow" p14:dur="2000" advTm="36435"/>
    </mc:Choice>
    <mc:Fallback>
      <p:transition spd="slow" advTm="364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486</TotalTime>
  <Words>5687</Words>
  <Application>Microsoft Macintosh PowerPoint</Application>
  <PresentationFormat>Widescreen</PresentationFormat>
  <Paragraphs>544</Paragraphs>
  <Slides>29</Slides>
  <Notes>29</Notes>
  <HiddenSlides>0</HiddenSlides>
  <MMClips>29</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Calibri Light</vt:lpstr>
      <vt:lpstr>Cambria Math</vt:lpstr>
      <vt:lpstr>Times New Roman</vt:lpstr>
      <vt:lpstr>Wingdings</vt:lpstr>
      <vt:lpstr>Office Theme</vt:lpstr>
      <vt:lpstr>Model Learning </vt:lpstr>
      <vt:lpstr>PowerPoint Presentation</vt:lpstr>
      <vt:lpstr>In linear regression, the loss is the mean squared error.</vt:lpstr>
      <vt:lpstr>We have two parameters: the slope, and the intercept. As we change the intercept, we can see that the MSE changes. We’re looking for values that minimize it.</vt:lpstr>
      <vt:lpstr>What loss makes sense for logistic regression?</vt:lpstr>
      <vt:lpstr>What loss makes sense for logistic regression?</vt:lpstr>
      <vt:lpstr>What loss makes sense for logistic regression?</vt:lpstr>
      <vt:lpstr>What loss makes sense for logistic regression?</vt:lpstr>
      <vt:lpstr>What loss makes sense for logistic regression?</vt:lpstr>
      <vt:lpstr>Logistic Regression Likelihood</vt:lpstr>
      <vt:lpstr>Logistic Regression Likelihood</vt:lpstr>
      <vt:lpstr>Logistic Regression Likelihood</vt:lpstr>
      <vt:lpstr>Logistic Regression Likelihood</vt:lpstr>
      <vt:lpstr>Two Final Modifications</vt:lpstr>
      <vt:lpstr>Two Final Modifications</vt:lpstr>
      <vt:lpstr>Two Final Modifications</vt:lpstr>
      <vt:lpstr>Cross-Entropy Loss</vt:lpstr>
      <vt:lpstr>How do we minimize the loss?</vt:lpstr>
      <vt:lpstr>Strategy: determine how small changes in parameters affect the loss</vt:lpstr>
      <vt:lpstr>How does changing a parameter change the loss?</vt:lpstr>
      <vt:lpstr>A chain of effects…</vt:lpstr>
      <vt:lpstr>A chain of effects…</vt:lpstr>
      <vt:lpstr>Our strategy: use principles of calculus – slope/gradient – to determine how small changes in parameters affect the loss</vt:lpstr>
      <vt:lpstr>Our strategy: use principles of calculus – slope/gradient – to determine how small changes in parameters affect the loss</vt:lpstr>
      <vt:lpstr>For simple models, minimizing the loss is easy.</vt:lpstr>
      <vt:lpstr>For complex models, it is much more difficult…</vt:lpstr>
      <vt:lpstr>…and we’re never sure we’ve found the best parameters</vt:lpstr>
      <vt:lpstr>Learning in Neural Networks</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 Performance: Accuracy and Cross-Entropy Loss</dc:title>
  <dc:creator>Matthew Engelhard, M.D., Ph.D.</dc:creator>
  <cp:lastModifiedBy>Matthew Engelhard, M.D., Ph.D.</cp:lastModifiedBy>
  <cp:revision>25</cp:revision>
  <dcterms:created xsi:type="dcterms:W3CDTF">2020-05-30T03:34:47Z</dcterms:created>
  <dcterms:modified xsi:type="dcterms:W3CDTF">2021-09-25T00:10:25Z</dcterms:modified>
</cp:coreProperties>
</file>